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76" r:id="rId2"/>
    <p:sldId id="269" r:id="rId3"/>
    <p:sldId id="307" r:id="rId4"/>
    <p:sldId id="270" r:id="rId5"/>
    <p:sldId id="271" r:id="rId6"/>
    <p:sldId id="272" r:id="rId7"/>
    <p:sldId id="273" r:id="rId8"/>
    <p:sldId id="309" r:id="rId9"/>
    <p:sldId id="310" r:id="rId10"/>
    <p:sldId id="274" r:id="rId11"/>
    <p:sldId id="277" r:id="rId12"/>
    <p:sldId id="313" r:id="rId13"/>
    <p:sldId id="278" r:id="rId14"/>
    <p:sldId id="279" r:id="rId15"/>
    <p:sldId id="280" r:id="rId16"/>
    <p:sldId id="286" r:id="rId17"/>
    <p:sldId id="311" r:id="rId18"/>
    <p:sldId id="287" r:id="rId19"/>
    <p:sldId id="312" r:id="rId20"/>
    <p:sldId id="298" r:id="rId21"/>
    <p:sldId id="288" r:id="rId22"/>
    <p:sldId id="289" r:id="rId23"/>
    <p:sldId id="290" r:id="rId24"/>
    <p:sldId id="291" r:id="rId25"/>
    <p:sldId id="293" r:id="rId26"/>
    <p:sldId id="294" r:id="rId27"/>
    <p:sldId id="282" r:id="rId28"/>
    <p:sldId id="295" r:id="rId29"/>
    <p:sldId id="296" r:id="rId30"/>
    <p:sldId id="297" r:id="rId31"/>
    <p:sldId id="283" r:id="rId32"/>
    <p:sldId id="299" r:id="rId33"/>
    <p:sldId id="300" r:id="rId34"/>
    <p:sldId id="301" r:id="rId35"/>
    <p:sldId id="302" r:id="rId3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157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073395-726A-42C7-9230-28DC5D3BED31}" type="doc">
      <dgm:prSet loTypeId="urn:microsoft.com/office/officeart/2005/8/layout/vList6" loCatId="list" qsTypeId="urn:microsoft.com/office/officeart/2005/8/quickstyle/3d9" qsCatId="3D" csTypeId="urn:microsoft.com/office/officeart/2005/8/colors/accent0_1" csCatId="mainScheme" phldr="1"/>
      <dgm:spPr/>
      <dgm:t>
        <a:bodyPr/>
        <a:lstStyle/>
        <a:p>
          <a:endParaRPr lang="es-CO"/>
        </a:p>
      </dgm:t>
    </dgm:pt>
    <dgm:pt modelId="{41D8C4C5-74D2-4F1F-BEE9-5F7218A41E72}">
      <dgm:prSet phldrT="[Texto]"/>
      <dgm:spPr/>
      <dgm:t>
        <a:bodyPr/>
        <a:lstStyle/>
        <a:p>
          <a:r>
            <a:rPr lang="es-CO" dirty="0"/>
            <a:t>Vía de la Verdad</a:t>
          </a:r>
        </a:p>
      </dgm:t>
    </dgm:pt>
    <dgm:pt modelId="{C8564000-12F5-4F49-A9FE-645313106078}" type="parTrans" cxnId="{2C4D844F-6512-45FF-BB6F-A8CA0CC43965}">
      <dgm:prSet/>
      <dgm:spPr/>
      <dgm:t>
        <a:bodyPr/>
        <a:lstStyle/>
        <a:p>
          <a:endParaRPr lang="es-CO"/>
        </a:p>
      </dgm:t>
    </dgm:pt>
    <dgm:pt modelId="{2D1A53B8-2111-4AFC-838B-AE16F50D288D}" type="sibTrans" cxnId="{2C4D844F-6512-45FF-BB6F-A8CA0CC43965}">
      <dgm:prSet/>
      <dgm:spPr/>
      <dgm:t>
        <a:bodyPr/>
        <a:lstStyle/>
        <a:p>
          <a:endParaRPr lang="es-CO"/>
        </a:p>
      </dgm:t>
    </dgm:pt>
    <dgm:pt modelId="{04F4036C-4CF6-4227-AEC7-FDFFBE2FAACA}">
      <dgm:prSet phldrT="[Texto]"/>
      <dgm:spPr/>
      <dgm:t>
        <a:bodyPr/>
        <a:lstStyle/>
        <a:p>
          <a:r>
            <a:rPr lang="es-CO" dirty="0"/>
            <a:t>El ser es y se puede pensar</a:t>
          </a:r>
        </a:p>
      </dgm:t>
    </dgm:pt>
    <dgm:pt modelId="{532C7C15-D8F6-4711-8461-EE5FBC947919}" type="parTrans" cxnId="{845CD2B8-83AC-409E-9997-8F0413546C8D}">
      <dgm:prSet/>
      <dgm:spPr/>
      <dgm:t>
        <a:bodyPr/>
        <a:lstStyle/>
        <a:p>
          <a:endParaRPr lang="es-CO"/>
        </a:p>
      </dgm:t>
    </dgm:pt>
    <dgm:pt modelId="{B021A59C-A7D3-4ABA-97DD-66F1F6047F62}" type="sibTrans" cxnId="{845CD2B8-83AC-409E-9997-8F0413546C8D}">
      <dgm:prSet/>
      <dgm:spPr/>
      <dgm:t>
        <a:bodyPr/>
        <a:lstStyle/>
        <a:p>
          <a:endParaRPr lang="es-CO"/>
        </a:p>
      </dgm:t>
    </dgm:pt>
    <dgm:pt modelId="{7FAA5698-F4C1-4D76-B4EF-4E8305937967}">
      <dgm:prSet phldrT="[Texto]"/>
      <dgm:spPr/>
      <dgm:t>
        <a:bodyPr/>
        <a:lstStyle/>
        <a:p>
          <a:r>
            <a:rPr lang="es-CO" dirty="0"/>
            <a:t>Lo mismo es pensar y ser, mientras que el no – ser ni siquiera es posible pensarlo puesto que no es</a:t>
          </a:r>
        </a:p>
      </dgm:t>
    </dgm:pt>
    <dgm:pt modelId="{BDC492B5-E796-444F-A0F2-C6D189FF5EDB}" type="parTrans" cxnId="{82DAD55A-C17F-490A-803B-51A93B6BAA08}">
      <dgm:prSet/>
      <dgm:spPr/>
      <dgm:t>
        <a:bodyPr/>
        <a:lstStyle/>
        <a:p>
          <a:endParaRPr lang="es-CO"/>
        </a:p>
      </dgm:t>
    </dgm:pt>
    <dgm:pt modelId="{936DA430-B185-40AF-A533-60BFF58FB18F}" type="sibTrans" cxnId="{82DAD55A-C17F-490A-803B-51A93B6BAA08}">
      <dgm:prSet/>
      <dgm:spPr/>
      <dgm:t>
        <a:bodyPr/>
        <a:lstStyle/>
        <a:p>
          <a:endParaRPr lang="es-CO"/>
        </a:p>
      </dgm:t>
    </dgm:pt>
    <dgm:pt modelId="{F5CFB9CA-E7D2-4FE2-BFD7-C68DB04D718B}">
      <dgm:prSet phldrT="[Texto]"/>
      <dgm:spPr/>
      <dgm:t>
        <a:bodyPr/>
        <a:lstStyle/>
        <a:p>
          <a:r>
            <a:rPr lang="es-CO" dirty="0"/>
            <a:t>Vía de los sentidos</a:t>
          </a:r>
        </a:p>
      </dgm:t>
    </dgm:pt>
    <dgm:pt modelId="{392E9D0F-D5C8-4686-99BC-C64BEC224DA7}" type="parTrans" cxnId="{D2FEB333-D4E3-49AD-AE59-8E55222B5DD4}">
      <dgm:prSet/>
      <dgm:spPr/>
      <dgm:t>
        <a:bodyPr/>
        <a:lstStyle/>
        <a:p>
          <a:endParaRPr lang="es-CO"/>
        </a:p>
      </dgm:t>
    </dgm:pt>
    <dgm:pt modelId="{E447EC7C-8E1A-471B-8A3F-2B9DB5B1E1BD}" type="sibTrans" cxnId="{D2FEB333-D4E3-49AD-AE59-8E55222B5DD4}">
      <dgm:prSet/>
      <dgm:spPr/>
      <dgm:t>
        <a:bodyPr/>
        <a:lstStyle/>
        <a:p>
          <a:endParaRPr lang="es-CO"/>
        </a:p>
      </dgm:t>
    </dgm:pt>
    <dgm:pt modelId="{87ABA187-DE9A-42A5-9347-D789D8F87A9C}">
      <dgm:prSet phldrT="[Texto]"/>
      <dgm:spPr/>
      <dgm:t>
        <a:bodyPr/>
        <a:lstStyle/>
        <a:p>
          <a:r>
            <a:rPr lang="es-CO" dirty="0"/>
            <a:t>Testimonio engañoso de los sentidos, que afirma que hay cambio y movimiento, cuando realmente no es así.</a:t>
          </a:r>
        </a:p>
      </dgm:t>
    </dgm:pt>
    <dgm:pt modelId="{F4E5F310-4498-40CB-80A3-042D9DA4E6DF}" type="parTrans" cxnId="{44118B16-2945-4B20-BFCE-A4E73E82132C}">
      <dgm:prSet/>
      <dgm:spPr/>
      <dgm:t>
        <a:bodyPr/>
        <a:lstStyle/>
        <a:p>
          <a:endParaRPr lang="es-CO"/>
        </a:p>
      </dgm:t>
    </dgm:pt>
    <dgm:pt modelId="{F8474B46-784E-4905-8C3E-D8C36DE8A1A5}" type="sibTrans" cxnId="{44118B16-2945-4B20-BFCE-A4E73E82132C}">
      <dgm:prSet/>
      <dgm:spPr/>
      <dgm:t>
        <a:bodyPr/>
        <a:lstStyle/>
        <a:p>
          <a:endParaRPr lang="es-CO"/>
        </a:p>
      </dgm:t>
    </dgm:pt>
    <dgm:pt modelId="{D812B9DB-1C21-41BD-A3F3-127C7808F403}">
      <dgm:prSet phldrT="[Texto]"/>
      <dgm:spPr/>
      <dgm:t>
        <a:bodyPr/>
        <a:lstStyle/>
        <a:p>
          <a:r>
            <a:rPr lang="es-CO" dirty="0"/>
            <a:t>Niega todo cambio: el movimiento, el tiempo, la pluralidad</a:t>
          </a:r>
        </a:p>
      </dgm:t>
    </dgm:pt>
    <dgm:pt modelId="{4912968A-48CD-4D4C-AD8F-6B368EEB227A}" type="parTrans" cxnId="{A3596D2C-FFA3-4D72-86A4-D6F22F95CD42}">
      <dgm:prSet/>
      <dgm:spPr/>
      <dgm:t>
        <a:bodyPr/>
        <a:lstStyle/>
        <a:p>
          <a:endParaRPr lang="es-CO"/>
        </a:p>
      </dgm:t>
    </dgm:pt>
    <dgm:pt modelId="{15C803D2-9F1B-425D-8120-92684B94B695}" type="sibTrans" cxnId="{A3596D2C-FFA3-4D72-86A4-D6F22F95CD42}">
      <dgm:prSet/>
      <dgm:spPr/>
      <dgm:t>
        <a:bodyPr/>
        <a:lstStyle/>
        <a:p>
          <a:endParaRPr lang="es-CO"/>
        </a:p>
      </dgm:t>
    </dgm:pt>
    <dgm:pt modelId="{F5ECFDE2-87F8-4C8D-BAB4-A2A20D86544E}" type="pres">
      <dgm:prSet presAssocID="{C8073395-726A-42C7-9230-28DC5D3BED31}" presName="Name0" presStyleCnt="0">
        <dgm:presLayoutVars>
          <dgm:dir/>
          <dgm:animLvl val="lvl"/>
          <dgm:resizeHandles/>
        </dgm:presLayoutVars>
      </dgm:prSet>
      <dgm:spPr/>
    </dgm:pt>
    <dgm:pt modelId="{D2261906-D950-43D3-8305-F42BC58ACD33}" type="pres">
      <dgm:prSet presAssocID="{41D8C4C5-74D2-4F1F-BEE9-5F7218A41E72}" presName="linNode" presStyleCnt="0"/>
      <dgm:spPr/>
    </dgm:pt>
    <dgm:pt modelId="{C5AF4EF2-7C3C-4B24-AC8E-09502E8F0CBD}" type="pres">
      <dgm:prSet presAssocID="{41D8C4C5-74D2-4F1F-BEE9-5F7218A41E72}" presName="parentShp" presStyleLbl="node1" presStyleIdx="0" presStyleCnt="2" custScaleX="40184" custScaleY="50237" custLinFactNeighborX="-7118" custLinFactNeighborY="5503">
        <dgm:presLayoutVars>
          <dgm:bulletEnabled val="1"/>
        </dgm:presLayoutVars>
      </dgm:prSet>
      <dgm:spPr/>
    </dgm:pt>
    <dgm:pt modelId="{D66A4617-E194-4140-8682-D50ED12BA84F}" type="pres">
      <dgm:prSet presAssocID="{41D8C4C5-74D2-4F1F-BEE9-5F7218A41E72}" presName="childShp" presStyleLbl="bgAccFollowNode1" presStyleIdx="0" presStyleCnt="2">
        <dgm:presLayoutVars>
          <dgm:bulletEnabled val="1"/>
        </dgm:presLayoutVars>
      </dgm:prSet>
      <dgm:spPr/>
    </dgm:pt>
    <dgm:pt modelId="{86957059-69AD-48C3-8DBF-6EE034BA5698}" type="pres">
      <dgm:prSet presAssocID="{2D1A53B8-2111-4AFC-838B-AE16F50D288D}" presName="spacing" presStyleCnt="0"/>
      <dgm:spPr/>
    </dgm:pt>
    <dgm:pt modelId="{0A0B4E7F-3833-4C59-AC4A-A22B67C3F878}" type="pres">
      <dgm:prSet presAssocID="{F5CFB9CA-E7D2-4FE2-BFD7-C68DB04D718B}" presName="linNode" presStyleCnt="0"/>
      <dgm:spPr/>
    </dgm:pt>
    <dgm:pt modelId="{CC835ED8-6E38-458D-898E-52A4F68E51AB}" type="pres">
      <dgm:prSet presAssocID="{F5CFB9CA-E7D2-4FE2-BFD7-C68DB04D718B}" presName="parentShp" presStyleLbl="node1" presStyleIdx="1" presStyleCnt="2" custScaleX="49573" custScaleY="60180" custLinFactNeighborX="-8262" custLinFactNeighborY="2764">
        <dgm:presLayoutVars>
          <dgm:bulletEnabled val="1"/>
        </dgm:presLayoutVars>
      </dgm:prSet>
      <dgm:spPr/>
    </dgm:pt>
    <dgm:pt modelId="{42ABDB9F-C6AF-430E-8E56-969FF36F28C6}" type="pres">
      <dgm:prSet presAssocID="{F5CFB9CA-E7D2-4FE2-BFD7-C68DB04D718B}" presName="childShp" presStyleLbl="bgAccFollowNode1" presStyleIdx="1" presStyleCnt="2">
        <dgm:presLayoutVars>
          <dgm:bulletEnabled val="1"/>
        </dgm:presLayoutVars>
      </dgm:prSet>
      <dgm:spPr/>
    </dgm:pt>
  </dgm:ptLst>
  <dgm:cxnLst>
    <dgm:cxn modelId="{789A330B-2E81-42D9-8F68-ACBCFAA72816}" type="presOf" srcId="{04F4036C-4CF6-4227-AEC7-FDFFBE2FAACA}" destId="{D66A4617-E194-4140-8682-D50ED12BA84F}" srcOrd="0" destOrd="0" presId="urn:microsoft.com/office/officeart/2005/8/layout/vList6"/>
    <dgm:cxn modelId="{44118B16-2945-4B20-BFCE-A4E73E82132C}" srcId="{F5CFB9CA-E7D2-4FE2-BFD7-C68DB04D718B}" destId="{87ABA187-DE9A-42A5-9347-D789D8F87A9C}" srcOrd="0" destOrd="0" parTransId="{F4E5F310-4498-40CB-80A3-042D9DA4E6DF}" sibTransId="{F8474B46-784E-4905-8C3E-D8C36DE8A1A5}"/>
    <dgm:cxn modelId="{A3596D2C-FFA3-4D72-86A4-D6F22F95CD42}" srcId="{41D8C4C5-74D2-4F1F-BEE9-5F7218A41E72}" destId="{D812B9DB-1C21-41BD-A3F3-127C7808F403}" srcOrd="2" destOrd="0" parTransId="{4912968A-48CD-4D4C-AD8F-6B368EEB227A}" sibTransId="{15C803D2-9F1B-425D-8120-92684B94B695}"/>
    <dgm:cxn modelId="{D2FEB333-D4E3-49AD-AE59-8E55222B5DD4}" srcId="{C8073395-726A-42C7-9230-28DC5D3BED31}" destId="{F5CFB9CA-E7D2-4FE2-BFD7-C68DB04D718B}" srcOrd="1" destOrd="0" parTransId="{392E9D0F-D5C8-4686-99BC-C64BEC224DA7}" sibTransId="{E447EC7C-8E1A-471B-8A3F-2B9DB5B1E1BD}"/>
    <dgm:cxn modelId="{CA97B433-62F2-4857-B909-6FE40278CCDB}" type="presOf" srcId="{D812B9DB-1C21-41BD-A3F3-127C7808F403}" destId="{D66A4617-E194-4140-8682-D50ED12BA84F}" srcOrd="0" destOrd="2" presId="urn:microsoft.com/office/officeart/2005/8/layout/vList6"/>
    <dgm:cxn modelId="{EFFC2644-53BF-4D02-B0A7-B9AE29E21994}" type="presOf" srcId="{F5CFB9CA-E7D2-4FE2-BFD7-C68DB04D718B}" destId="{CC835ED8-6E38-458D-898E-52A4F68E51AB}" srcOrd="0" destOrd="0" presId="urn:microsoft.com/office/officeart/2005/8/layout/vList6"/>
    <dgm:cxn modelId="{2C4D844F-6512-45FF-BB6F-A8CA0CC43965}" srcId="{C8073395-726A-42C7-9230-28DC5D3BED31}" destId="{41D8C4C5-74D2-4F1F-BEE9-5F7218A41E72}" srcOrd="0" destOrd="0" parTransId="{C8564000-12F5-4F49-A9FE-645313106078}" sibTransId="{2D1A53B8-2111-4AFC-838B-AE16F50D288D}"/>
    <dgm:cxn modelId="{82DAD55A-C17F-490A-803B-51A93B6BAA08}" srcId="{41D8C4C5-74D2-4F1F-BEE9-5F7218A41E72}" destId="{7FAA5698-F4C1-4D76-B4EF-4E8305937967}" srcOrd="1" destOrd="0" parTransId="{BDC492B5-E796-444F-A0F2-C6D189FF5EDB}" sibTransId="{936DA430-B185-40AF-A533-60BFF58FB18F}"/>
    <dgm:cxn modelId="{760FC69C-B902-4D26-87B3-312787D5BB45}" type="presOf" srcId="{87ABA187-DE9A-42A5-9347-D789D8F87A9C}" destId="{42ABDB9F-C6AF-430E-8E56-969FF36F28C6}" srcOrd="0" destOrd="0" presId="urn:microsoft.com/office/officeart/2005/8/layout/vList6"/>
    <dgm:cxn modelId="{6D2AE1AB-CC8B-4534-A9DB-CCE1A5779851}" type="presOf" srcId="{7FAA5698-F4C1-4D76-B4EF-4E8305937967}" destId="{D66A4617-E194-4140-8682-D50ED12BA84F}" srcOrd="0" destOrd="1" presId="urn:microsoft.com/office/officeart/2005/8/layout/vList6"/>
    <dgm:cxn modelId="{964D1FB0-0697-4108-B4ED-37B28AE11D03}" type="presOf" srcId="{41D8C4C5-74D2-4F1F-BEE9-5F7218A41E72}" destId="{C5AF4EF2-7C3C-4B24-AC8E-09502E8F0CBD}" srcOrd="0" destOrd="0" presId="urn:microsoft.com/office/officeart/2005/8/layout/vList6"/>
    <dgm:cxn modelId="{845CD2B8-83AC-409E-9997-8F0413546C8D}" srcId="{41D8C4C5-74D2-4F1F-BEE9-5F7218A41E72}" destId="{04F4036C-4CF6-4227-AEC7-FDFFBE2FAACA}" srcOrd="0" destOrd="0" parTransId="{532C7C15-D8F6-4711-8461-EE5FBC947919}" sibTransId="{B021A59C-A7D3-4ABA-97DD-66F1F6047F62}"/>
    <dgm:cxn modelId="{7DC86DF1-30D5-41BA-BF09-6F1A2A7816FD}" type="presOf" srcId="{C8073395-726A-42C7-9230-28DC5D3BED31}" destId="{F5ECFDE2-87F8-4C8D-BAB4-A2A20D86544E}" srcOrd="0" destOrd="0" presId="urn:microsoft.com/office/officeart/2005/8/layout/vList6"/>
    <dgm:cxn modelId="{6FDA9FAD-D8A1-4F65-BC4B-277E766FB2E1}" type="presParOf" srcId="{F5ECFDE2-87F8-4C8D-BAB4-A2A20D86544E}" destId="{D2261906-D950-43D3-8305-F42BC58ACD33}" srcOrd="0" destOrd="0" presId="urn:microsoft.com/office/officeart/2005/8/layout/vList6"/>
    <dgm:cxn modelId="{FDDF3252-27F2-4F91-B3FE-1E4C159613B8}" type="presParOf" srcId="{D2261906-D950-43D3-8305-F42BC58ACD33}" destId="{C5AF4EF2-7C3C-4B24-AC8E-09502E8F0CBD}" srcOrd="0" destOrd="0" presId="urn:microsoft.com/office/officeart/2005/8/layout/vList6"/>
    <dgm:cxn modelId="{71EA88FA-562F-40E5-BE4E-CC169D1739AD}" type="presParOf" srcId="{D2261906-D950-43D3-8305-F42BC58ACD33}" destId="{D66A4617-E194-4140-8682-D50ED12BA84F}" srcOrd="1" destOrd="0" presId="urn:microsoft.com/office/officeart/2005/8/layout/vList6"/>
    <dgm:cxn modelId="{C9E09775-0AEE-4322-BEF9-ABE1454DFDC1}" type="presParOf" srcId="{F5ECFDE2-87F8-4C8D-BAB4-A2A20D86544E}" destId="{86957059-69AD-48C3-8DBF-6EE034BA5698}" srcOrd="1" destOrd="0" presId="urn:microsoft.com/office/officeart/2005/8/layout/vList6"/>
    <dgm:cxn modelId="{B72E42CD-386A-4711-88E9-8544A546DAAB}" type="presParOf" srcId="{F5ECFDE2-87F8-4C8D-BAB4-A2A20D86544E}" destId="{0A0B4E7F-3833-4C59-AC4A-A22B67C3F878}" srcOrd="2" destOrd="0" presId="urn:microsoft.com/office/officeart/2005/8/layout/vList6"/>
    <dgm:cxn modelId="{A0CDCDDC-7B97-4CD4-A7C5-F6CAC44BD5F4}" type="presParOf" srcId="{0A0B4E7F-3833-4C59-AC4A-A22B67C3F878}" destId="{CC835ED8-6E38-458D-898E-52A4F68E51AB}" srcOrd="0" destOrd="0" presId="urn:microsoft.com/office/officeart/2005/8/layout/vList6"/>
    <dgm:cxn modelId="{AAB6569F-7168-4D27-BC45-712513D8FF24}" type="presParOf" srcId="{0A0B4E7F-3833-4C59-AC4A-A22B67C3F878}" destId="{42ABDB9F-C6AF-430E-8E56-969FF36F28C6}"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6A4617-E194-4140-8682-D50ED12BA84F}">
      <dsp:nvSpPr>
        <dsp:cNvPr id="0" name=""/>
        <dsp:cNvSpPr/>
      </dsp:nvSpPr>
      <dsp:spPr>
        <a:xfrm>
          <a:off x="2362082" y="720"/>
          <a:ext cx="5054961" cy="2811054"/>
        </a:xfrm>
        <a:prstGeom prst="rightArrow">
          <a:avLst>
            <a:gd name="adj1" fmla="val 75000"/>
            <a:gd name="adj2" fmla="val 50000"/>
          </a:avLst>
        </a:prstGeom>
        <a:solidFill>
          <a:schemeClr val="lt1">
            <a:alpha val="90000"/>
            <a:tint val="40000"/>
            <a:hueOff val="0"/>
            <a:satOff val="0"/>
            <a:lumOff val="0"/>
            <a:alphaOff val="0"/>
          </a:schemeClr>
        </a:solidFill>
        <a:ln w="9525" cap="flat" cmpd="sng" algn="ctr">
          <a:solidFill>
            <a:schemeClr val="dk1">
              <a:alpha val="90000"/>
              <a:hueOff val="0"/>
              <a:satOff val="0"/>
              <a:lumOff val="0"/>
              <a:alphaOff val="0"/>
            </a:schemeClr>
          </a:solidFill>
          <a:prstDash val="solid"/>
        </a:ln>
        <a:effectLst/>
        <a:sp3d z="-227350" prstMaterial="matte"/>
      </dsp:spPr>
      <dsp:style>
        <a:lnRef idx="1">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s-CO" sz="1900" kern="1200" dirty="0"/>
            <a:t>El ser es y se puede pensar</a:t>
          </a:r>
        </a:p>
        <a:p>
          <a:pPr marL="171450" lvl="1" indent="-171450" algn="l" defTabSz="844550">
            <a:lnSpc>
              <a:spcPct val="90000"/>
            </a:lnSpc>
            <a:spcBef>
              <a:spcPct val="0"/>
            </a:spcBef>
            <a:spcAft>
              <a:spcPct val="15000"/>
            </a:spcAft>
            <a:buChar char="•"/>
          </a:pPr>
          <a:r>
            <a:rPr lang="es-CO" sz="1900" kern="1200" dirty="0"/>
            <a:t>Lo mismo es pensar y ser, mientras que el no – ser ni siquiera es posible pensarlo puesto que no es</a:t>
          </a:r>
        </a:p>
        <a:p>
          <a:pPr marL="171450" lvl="1" indent="-171450" algn="l" defTabSz="844550">
            <a:lnSpc>
              <a:spcPct val="90000"/>
            </a:lnSpc>
            <a:spcBef>
              <a:spcPct val="0"/>
            </a:spcBef>
            <a:spcAft>
              <a:spcPct val="15000"/>
            </a:spcAft>
            <a:buChar char="•"/>
          </a:pPr>
          <a:r>
            <a:rPr lang="es-CO" sz="1900" kern="1200" dirty="0"/>
            <a:t>Niega todo cambio: el movimiento, el tiempo, la pluralidad</a:t>
          </a:r>
        </a:p>
      </dsp:txBody>
      <dsp:txXfrm>
        <a:off x="2362082" y="352102"/>
        <a:ext cx="4000816" cy="2108290"/>
      </dsp:txXfrm>
    </dsp:sp>
    <dsp:sp modelId="{C5AF4EF2-7C3C-4B24-AC8E-09502E8F0CBD}">
      <dsp:nvSpPr>
        <dsp:cNvPr id="0" name=""/>
        <dsp:cNvSpPr/>
      </dsp:nvSpPr>
      <dsp:spPr>
        <a:xfrm>
          <a:off x="648079" y="854845"/>
          <a:ext cx="1354190" cy="1412189"/>
        </a:xfrm>
        <a:prstGeom prst="roundRect">
          <a:avLst/>
        </a:prstGeom>
        <a:solidFill>
          <a:schemeClr val="lt1">
            <a:hueOff val="0"/>
            <a:satOff val="0"/>
            <a:lumOff val="0"/>
            <a:alphaOff val="0"/>
          </a:schemeClr>
        </a:solidFill>
        <a:ln>
          <a:noFill/>
        </a:ln>
        <a:effectLst>
          <a:outerShdw blurRad="57150" dist="38100" dir="5400000" algn="ctr" rotWithShape="0">
            <a:schemeClr val="lt1">
              <a:hueOff val="0"/>
              <a:satOff val="0"/>
              <a:lumOff val="0"/>
              <a:alphaOff val="0"/>
              <a:shade val="9000"/>
              <a:alpha val="48000"/>
              <a:satMod val="105000"/>
            </a:scheme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99060" tIns="49530" rIns="99060" bIns="49530" numCol="1" spcCol="1270" anchor="ctr" anchorCtr="0">
          <a:noAutofit/>
          <a:sp3d extrusionH="28000" prstMaterial="matte"/>
        </a:bodyPr>
        <a:lstStyle/>
        <a:p>
          <a:pPr marL="0" lvl="0" indent="0" algn="ctr" defTabSz="1155700">
            <a:lnSpc>
              <a:spcPct val="90000"/>
            </a:lnSpc>
            <a:spcBef>
              <a:spcPct val="0"/>
            </a:spcBef>
            <a:spcAft>
              <a:spcPct val="35000"/>
            </a:spcAft>
            <a:buNone/>
          </a:pPr>
          <a:r>
            <a:rPr lang="es-CO" sz="2600" kern="1200" dirty="0"/>
            <a:t>Vía de la Verdad</a:t>
          </a:r>
        </a:p>
      </dsp:txBody>
      <dsp:txXfrm>
        <a:off x="714185" y="920951"/>
        <a:ext cx="1221978" cy="1279977"/>
      </dsp:txXfrm>
    </dsp:sp>
    <dsp:sp modelId="{42ABDB9F-C6AF-430E-8E56-969FF36F28C6}">
      <dsp:nvSpPr>
        <dsp:cNvPr id="0" name=""/>
        <dsp:cNvSpPr/>
      </dsp:nvSpPr>
      <dsp:spPr>
        <a:xfrm>
          <a:off x="2520285" y="3092880"/>
          <a:ext cx="5054961" cy="2811054"/>
        </a:xfrm>
        <a:prstGeom prst="rightArrow">
          <a:avLst>
            <a:gd name="adj1" fmla="val 75000"/>
            <a:gd name="adj2" fmla="val 50000"/>
          </a:avLst>
        </a:prstGeom>
        <a:solidFill>
          <a:schemeClr val="lt1">
            <a:alpha val="90000"/>
            <a:tint val="40000"/>
            <a:hueOff val="0"/>
            <a:satOff val="0"/>
            <a:lumOff val="0"/>
            <a:alphaOff val="0"/>
          </a:schemeClr>
        </a:solidFill>
        <a:ln w="9525" cap="flat" cmpd="sng" algn="ctr">
          <a:solidFill>
            <a:schemeClr val="dk1">
              <a:alpha val="90000"/>
              <a:hueOff val="0"/>
              <a:satOff val="0"/>
              <a:lumOff val="0"/>
              <a:alphaOff val="0"/>
            </a:schemeClr>
          </a:solidFill>
          <a:prstDash val="solid"/>
        </a:ln>
        <a:effectLst/>
        <a:sp3d z="-227350" prstMaterial="matte"/>
      </dsp:spPr>
      <dsp:style>
        <a:lnRef idx="1">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s-CO" sz="1900" kern="1200" dirty="0"/>
            <a:t>Testimonio engañoso de los sentidos, que afirma que hay cambio y movimiento, cuando realmente no es así.</a:t>
          </a:r>
        </a:p>
      </dsp:txBody>
      <dsp:txXfrm>
        <a:off x="2520285" y="3444262"/>
        <a:ext cx="4000816" cy="2108290"/>
      </dsp:txXfrm>
    </dsp:sp>
    <dsp:sp modelId="{CC835ED8-6E38-458D-898E-52A4F68E51AB}">
      <dsp:nvSpPr>
        <dsp:cNvPr id="0" name=""/>
        <dsp:cNvSpPr/>
      </dsp:nvSpPr>
      <dsp:spPr>
        <a:xfrm>
          <a:off x="432047" y="3730259"/>
          <a:ext cx="1670597" cy="1691692"/>
        </a:xfrm>
        <a:prstGeom prst="roundRect">
          <a:avLst/>
        </a:prstGeom>
        <a:solidFill>
          <a:schemeClr val="lt1">
            <a:hueOff val="0"/>
            <a:satOff val="0"/>
            <a:lumOff val="0"/>
            <a:alphaOff val="0"/>
          </a:schemeClr>
        </a:solidFill>
        <a:ln>
          <a:noFill/>
        </a:ln>
        <a:effectLst>
          <a:outerShdw blurRad="57150" dist="38100" dir="5400000" algn="ctr" rotWithShape="0">
            <a:schemeClr val="lt1">
              <a:hueOff val="0"/>
              <a:satOff val="0"/>
              <a:lumOff val="0"/>
              <a:alphaOff val="0"/>
              <a:shade val="9000"/>
              <a:alpha val="48000"/>
              <a:satMod val="105000"/>
            </a:scheme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99060" tIns="49530" rIns="99060" bIns="49530" numCol="1" spcCol="1270" anchor="ctr" anchorCtr="0">
          <a:noAutofit/>
          <a:sp3d extrusionH="28000" prstMaterial="matte"/>
        </a:bodyPr>
        <a:lstStyle/>
        <a:p>
          <a:pPr marL="0" lvl="0" indent="0" algn="ctr" defTabSz="1155700">
            <a:lnSpc>
              <a:spcPct val="90000"/>
            </a:lnSpc>
            <a:spcBef>
              <a:spcPct val="0"/>
            </a:spcBef>
            <a:spcAft>
              <a:spcPct val="35000"/>
            </a:spcAft>
            <a:buNone/>
          </a:pPr>
          <a:r>
            <a:rPr lang="es-CO" sz="2600" kern="1200" dirty="0"/>
            <a:t>Vía de los sentidos</a:t>
          </a:r>
        </a:p>
      </dsp:txBody>
      <dsp:txXfrm>
        <a:off x="513599" y="3811811"/>
        <a:ext cx="1507493" cy="1528588"/>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a:t>Haga clic para modificar el estilo de título del patrón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30" name="Date Placeholder 29"/>
          <p:cNvSpPr>
            <a:spLocks noGrp="1"/>
          </p:cNvSpPr>
          <p:nvPr>
            <p:ph type="dt" sz="half" idx="10"/>
          </p:nvPr>
        </p:nvSpPr>
        <p:spPr/>
        <p:txBody>
          <a:bodyPr/>
          <a:lstStyle/>
          <a:p>
            <a:fld id="{287DEB39-3625-4DC5-80DF-18E1E9B82B17}" type="datetimeFigureOut">
              <a:rPr lang="es-ES" smtClean="0"/>
              <a:pPr/>
              <a:t>18/09/2024</a:t>
            </a:fld>
            <a:endParaRPr lang="es-ES"/>
          </a:p>
        </p:txBody>
      </p:sp>
      <p:sp>
        <p:nvSpPr>
          <p:cNvPr id="19" name="Footer Placeholder 18"/>
          <p:cNvSpPr>
            <a:spLocks noGrp="1"/>
          </p:cNvSpPr>
          <p:nvPr>
            <p:ph type="ftr" sz="quarter" idx="11"/>
          </p:nvPr>
        </p:nvSpPr>
        <p:spPr/>
        <p:txBody>
          <a:bodyPr/>
          <a:lstStyle/>
          <a:p>
            <a:endParaRPr lang="es-ES"/>
          </a:p>
        </p:txBody>
      </p:sp>
      <p:sp>
        <p:nvSpPr>
          <p:cNvPr id="27" name="Slide Number Placeholder 26"/>
          <p:cNvSpPr>
            <a:spLocks noGrp="1"/>
          </p:cNvSpPr>
          <p:nvPr>
            <p:ph type="sldNum" sz="quarter" idx="12"/>
          </p:nvPr>
        </p:nvSpPr>
        <p:spPr/>
        <p:txBody>
          <a:bodyPr/>
          <a:lstStyle/>
          <a:p>
            <a:fld id="{BE5A3903-AAB8-4533-92A6-297F51455E4F}"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a:t>Haga clic para modificar el estilo de título del patrón</a:t>
            </a:r>
            <a:endParaRPr kumimoji="0" lang="en-US"/>
          </a:p>
        </p:txBody>
      </p:sp>
      <p:sp>
        <p:nvSpPr>
          <p:cNvPr id="3" name="Content Placeholder 2"/>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Date Placeholder 3"/>
          <p:cNvSpPr>
            <a:spLocks noGrp="1"/>
          </p:cNvSpPr>
          <p:nvPr>
            <p:ph type="dt" sz="half" idx="10"/>
          </p:nvPr>
        </p:nvSpPr>
        <p:spPr/>
        <p:txBody>
          <a:bodyPr/>
          <a:lstStyle/>
          <a:p>
            <a:fld id="{287DEB39-3625-4DC5-80DF-18E1E9B82B17}" type="datetimeFigureOut">
              <a:rPr lang="es-ES" smtClean="0"/>
              <a:pPr/>
              <a:t>18/09/2024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E5A3903-AAB8-4533-92A6-297F51455E4F}"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a:t>Haga clic para modificar el estilo de título del patrón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Date Placeholder 3"/>
          <p:cNvSpPr>
            <a:spLocks noGrp="1"/>
          </p:cNvSpPr>
          <p:nvPr>
            <p:ph type="dt" sz="half" idx="10"/>
          </p:nvPr>
        </p:nvSpPr>
        <p:spPr/>
        <p:txBody>
          <a:bodyPr/>
          <a:lstStyle/>
          <a:p>
            <a:fld id="{287DEB39-3625-4DC5-80DF-18E1E9B82B17}" type="datetimeFigureOut">
              <a:rPr lang="es-ES" smtClean="0"/>
              <a:pPr/>
              <a:t>18/09/2024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E5A3903-AAB8-4533-92A6-297F51455E4F}"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s-ES"/>
              <a:t>Haga clic para modificar el estilo de título del patrón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Date Placeholder 4"/>
          <p:cNvSpPr>
            <a:spLocks noGrp="1"/>
          </p:cNvSpPr>
          <p:nvPr>
            <p:ph type="dt" sz="half" idx="10"/>
          </p:nvPr>
        </p:nvSpPr>
        <p:spPr/>
        <p:txBody>
          <a:bodyPr/>
          <a:lstStyle/>
          <a:p>
            <a:fld id="{287DEB39-3625-4DC5-80DF-18E1E9B82B17}" type="datetimeFigureOut">
              <a:rPr lang="es-ES" smtClean="0"/>
              <a:pPr/>
              <a:t>18/09/2024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E5A3903-AAB8-4533-92A6-297F51455E4F}"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s-ES"/>
              <a:t>Haga clic para modificar el estilo de título del patrón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Date Placeholder 6"/>
          <p:cNvSpPr>
            <a:spLocks noGrp="1"/>
          </p:cNvSpPr>
          <p:nvPr>
            <p:ph type="dt" sz="half" idx="10"/>
          </p:nvPr>
        </p:nvSpPr>
        <p:spPr/>
        <p:txBody>
          <a:bodyPr/>
          <a:lstStyle/>
          <a:p>
            <a:fld id="{287DEB39-3625-4DC5-80DF-18E1E9B82B17}" type="datetimeFigureOut">
              <a:rPr lang="es-ES" smtClean="0"/>
              <a:pPr/>
              <a:t>18/09/2024</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E5A3903-AAB8-4533-92A6-297F51455E4F}"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a:t>Haga clic para modificar el estilo de título del patrón</a:t>
            </a:r>
            <a:endParaRPr kumimoji="0" lang="en-US"/>
          </a:p>
        </p:txBody>
      </p:sp>
      <p:sp>
        <p:nvSpPr>
          <p:cNvPr id="3" name="Date Placeholder 2"/>
          <p:cNvSpPr>
            <a:spLocks noGrp="1"/>
          </p:cNvSpPr>
          <p:nvPr>
            <p:ph type="dt" sz="half" idx="10"/>
          </p:nvPr>
        </p:nvSpPr>
        <p:spPr/>
        <p:txBody>
          <a:bodyPr/>
          <a:lstStyle/>
          <a:p>
            <a:fld id="{287DEB39-3625-4DC5-80DF-18E1E9B82B17}" type="datetimeFigureOut">
              <a:rPr lang="es-ES" smtClean="0"/>
              <a:pPr/>
              <a:t>18/09/2024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E5A3903-AAB8-4533-92A6-297F51455E4F}"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7DEB39-3625-4DC5-80DF-18E1E9B82B17}" type="datetimeFigureOut">
              <a:rPr lang="es-ES" smtClean="0"/>
              <a:pPr/>
              <a:t>18/09/2024</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E5A3903-AAB8-4533-92A6-297F51455E4F}"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a:t>Haga clic para modificar el estilo de título del patrón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a:t>Haga clic para modificar el estilo de texto del patrón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Date Placeholder 4"/>
          <p:cNvSpPr>
            <a:spLocks noGrp="1"/>
          </p:cNvSpPr>
          <p:nvPr>
            <p:ph type="dt" sz="half" idx="10"/>
          </p:nvPr>
        </p:nvSpPr>
        <p:spPr/>
        <p:txBody>
          <a:bodyPr/>
          <a:lstStyle/>
          <a:p>
            <a:fld id="{287DEB39-3625-4DC5-80DF-18E1E9B82B17}" type="datetimeFigureOut">
              <a:rPr lang="es-ES" smtClean="0"/>
              <a:pPr/>
              <a:t>18/09/2024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E5A3903-AAB8-4533-92A6-297F51455E4F}"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a:t>Haga clic para modificar el estilo de título del patrón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5" name="Date Placeholder 4"/>
          <p:cNvSpPr>
            <a:spLocks noGrp="1"/>
          </p:cNvSpPr>
          <p:nvPr>
            <p:ph type="dt" sz="half" idx="10"/>
          </p:nvPr>
        </p:nvSpPr>
        <p:spPr/>
        <p:txBody>
          <a:bodyPr/>
          <a:lstStyle/>
          <a:p>
            <a:fld id="{287DEB39-3625-4DC5-80DF-18E1E9B82B17}" type="datetimeFigureOut">
              <a:rPr lang="es-ES" smtClean="0"/>
              <a:pPr/>
              <a:t>18/09/2024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a:xfrm>
            <a:off x="8077200" y="6356350"/>
            <a:ext cx="609600" cy="365125"/>
          </a:xfrm>
        </p:spPr>
        <p:txBody>
          <a:bodyPr/>
          <a:lstStyle/>
          <a:p>
            <a:fld id="{BE5A3903-AAB8-4533-92A6-297F51455E4F}" type="slidenum">
              <a:rPr lang="es-ES" smtClean="0"/>
              <a:pPr/>
              <a:t>‹Nº›</a:t>
            </a:fld>
            <a:endParaRPr lang="es-E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a:t>Haga clic en el icono para agregar una imagen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a:t>Haga clic para modificar el estilo de título del patrón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Date Placeholder 3"/>
          <p:cNvSpPr>
            <a:spLocks noGrp="1"/>
          </p:cNvSpPr>
          <p:nvPr>
            <p:ph type="dt" sz="half" idx="10"/>
          </p:nvPr>
        </p:nvSpPr>
        <p:spPr/>
        <p:txBody>
          <a:bodyPr/>
          <a:lstStyle/>
          <a:p>
            <a:fld id="{287DEB39-3625-4DC5-80DF-18E1E9B82B17}" type="datetimeFigureOut">
              <a:rPr lang="es-ES" smtClean="0"/>
              <a:pPr/>
              <a:t>18/09/2024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E5A3903-AAB8-4533-92A6-297F51455E4F}"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s-ES"/>
              <a:t>Haga clic para modificar el estilo de título del patrón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Date Placeholder 3"/>
          <p:cNvSpPr>
            <a:spLocks noGrp="1"/>
          </p:cNvSpPr>
          <p:nvPr>
            <p:ph type="dt" sz="half" idx="10"/>
          </p:nvPr>
        </p:nvSpPr>
        <p:spPr/>
        <p:txBody>
          <a:bodyPr/>
          <a:lstStyle/>
          <a:p>
            <a:fld id="{287DEB39-3625-4DC5-80DF-18E1E9B82B17}" type="datetimeFigureOut">
              <a:rPr lang="es-ES" smtClean="0"/>
              <a:pPr/>
              <a:t>18/09/2024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E5A3903-AAB8-4533-92A6-297F51455E4F}"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a:t>Haga clic para modificar el estilo de título del patrón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87DEB39-3625-4DC5-80DF-18E1E9B82B17}" type="datetimeFigureOut">
              <a:rPr lang="es-ES" smtClean="0"/>
              <a:pPr/>
              <a:t>18/09/2024</a:t>
            </a:fld>
            <a:endParaRPr lang="es-E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E5A3903-AAB8-4533-92A6-297F51455E4F}" type="slidenum">
              <a:rPr lang="es-ES" smtClean="0"/>
              <a:pPr/>
              <a:t>‹Nº›</a:t>
            </a:fld>
            <a:endParaRPr lang="es-E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webdianoia.com/tests/presocra/talestest.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quipo\Downloads\descarga.jpg"/>
          <p:cNvPicPr>
            <a:picLocks noGrp="1" noChangeAspect="1" noChangeArrowheads="1"/>
          </p:cNvPicPr>
          <p:nvPr>
            <p:ph type="pic" idx="1"/>
          </p:nvPr>
        </p:nvPicPr>
        <p:blipFill>
          <a:blip r:embed="rId2">
            <a:lum bright="70000" contrast="-70000"/>
          </a:blip>
          <a:srcRect l="8261" r="8261"/>
          <a:stretch>
            <a:fillRect/>
          </a:stretch>
        </p:blipFill>
        <p:spPr bwMode="auto">
          <a:xfrm rot="818051">
            <a:off x="5207531" y="1857972"/>
            <a:ext cx="4054603" cy="3452434"/>
          </a:xfrm>
          <a:prstGeom prst="ellipse">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path path="circle">
              <a:fillToRect l="50000" t="50000" r="50000" b="50000"/>
            </a:path>
            <a:tileRect/>
          </a:gradFill>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1 Título"/>
          <p:cNvSpPr>
            <a:spLocks noGrp="1"/>
          </p:cNvSpPr>
          <p:nvPr>
            <p:ph type="title"/>
          </p:nvPr>
        </p:nvSpPr>
        <p:spPr>
          <a:xfrm>
            <a:off x="1142976" y="428604"/>
            <a:ext cx="7000924" cy="642942"/>
          </a:xfrm>
        </p:spPr>
        <p:txBody>
          <a:bodyPr>
            <a:noAutofit/>
          </a:bodyPr>
          <a:lstStyle/>
          <a:p>
            <a:r>
              <a:rPr lang="es-ES" sz="4800" dirty="0"/>
              <a:t>Etapa   cosmológica</a:t>
            </a:r>
          </a:p>
        </p:txBody>
      </p:sp>
      <p:sp>
        <p:nvSpPr>
          <p:cNvPr id="5" name="4 CuadroTexto"/>
          <p:cNvSpPr txBox="1"/>
          <p:nvPr/>
        </p:nvSpPr>
        <p:spPr>
          <a:xfrm>
            <a:off x="642910" y="1357298"/>
            <a:ext cx="7643866" cy="4893647"/>
          </a:xfrm>
          <a:prstGeom prst="rect">
            <a:avLst/>
          </a:prstGeom>
          <a:noFill/>
        </p:spPr>
        <p:txBody>
          <a:bodyPr wrap="square" rtlCol="0">
            <a:spAutoFit/>
          </a:bodyPr>
          <a:lstStyle/>
          <a:p>
            <a:r>
              <a:rPr lang="es-ES" sz="3600" b="1" dirty="0">
                <a:solidFill>
                  <a:schemeClr val="accent6">
                    <a:lumMod val="50000"/>
                  </a:schemeClr>
                </a:solidFill>
              </a:rPr>
              <a:t>Los filósofos presocráticos</a:t>
            </a:r>
          </a:p>
          <a:p>
            <a:endParaRPr lang="es-ES" sz="3600" b="1" dirty="0">
              <a:solidFill>
                <a:schemeClr val="accent6">
                  <a:lumMod val="50000"/>
                </a:schemeClr>
              </a:solidFill>
            </a:endParaRPr>
          </a:p>
          <a:p>
            <a:pPr>
              <a:buFontTx/>
              <a:buChar char="-"/>
            </a:pPr>
            <a:r>
              <a:rPr lang="es-ES" sz="2400" dirty="0">
                <a:latin typeface="Candara" pitchFamily="34" charset="0"/>
              </a:rPr>
              <a:t>Son los primeros pensadores</a:t>
            </a:r>
          </a:p>
          <a:p>
            <a:r>
              <a:rPr lang="es-ES" sz="2400" dirty="0">
                <a:latin typeface="Candara" pitchFamily="34" charset="0"/>
              </a:rPr>
              <a:t> incluidos en la tradición filosófica </a:t>
            </a:r>
          </a:p>
          <a:p>
            <a:r>
              <a:rPr lang="es-ES" sz="2400" dirty="0">
                <a:latin typeface="Candara" pitchFamily="34" charset="0"/>
              </a:rPr>
              <a:t>occidental.</a:t>
            </a:r>
          </a:p>
          <a:p>
            <a:pPr>
              <a:buFontTx/>
              <a:buChar char="-"/>
            </a:pPr>
            <a:endParaRPr lang="es-ES" sz="2400" dirty="0">
              <a:latin typeface="Candara" pitchFamily="34" charset="0"/>
            </a:endParaRPr>
          </a:p>
          <a:p>
            <a:pPr>
              <a:buFontTx/>
              <a:buChar char="-"/>
            </a:pPr>
            <a:r>
              <a:rPr lang="es-ES" sz="2400" dirty="0">
                <a:latin typeface="Candara" pitchFamily="34" charset="0"/>
              </a:rPr>
              <a:t>Iniciaron el llamado “paso del mito al logos”</a:t>
            </a:r>
          </a:p>
          <a:p>
            <a:pPr>
              <a:buFontTx/>
              <a:buChar char="-"/>
            </a:pPr>
            <a:endParaRPr lang="es-ES" sz="2400" dirty="0">
              <a:latin typeface="Candara" pitchFamily="34" charset="0"/>
            </a:endParaRPr>
          </a:p>
          <a:p>
            <a:pPr>
              <a:buFontTx/>
              <a:buChar char="-"/>
            </a:pPr>
            <a:r>
              <a:rPr lang="es-ES" sz="2400" dirty="0">
                <a:latin typeface="Candara" pitchFamily="34" charset="0"/>
              </a:rPr>
              <a:t> Fueron anteriores a Sócrates, discutiendo sobre temas cosmológicos y sobre la naturaleza, </a:t>
            </a:r>
          </a:p>
          <a:p>
            <a:r>
              <a:rPr lang="es-ES" sz="2400" dirty="0">
                <a:latin typeface="Candara" pitchFamily="34" charset="0"/>
              </a:rPr>
              <a:t>Frente a un Sócrates que centraban sus intereses en </a:t>
            </a:r>
            <a:r>
              <a:rPr lang="es-ES" sz="2400">
                <a:latin typeface="Candara" pitchFamily="34" charset="0"/>
              </a:rPr>
              <a:t>cuestiones relacionadas </a:t>
            </a:r>
            <a:r>
              <a:rPr lang="es-ES" sz="2400" dirty="0">
                <a:latin typeface="Candara" pitchFamily="34" charset="0"/>
              </a:rPr>
              <a:t>con la justicia y la virtud</a:t>
            </a:r>
          </a:p>
        </p:txBody>
      </p:sp>
    </p:spTree>
    <p:extLst>
      <p:ext uri="{BB962C8B-B14F-4D97-AF65-F5344CB8AC3E}">
        <p14:creationId xmlns:p14="http://schemas.microsoft.com/office/powerpoint/2010/main" val="1938077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0"/>
            <a:ext cx="8229600" cy="1143000"/>
          </a:xfrm>
        </p:spPr>
        <p:txBody>
          <a:bodyPr/>
          <a:lstStyle/>
          <a:p>
            <a:r>
              <a:rPr lang="es-ES" dirty="0"/>
              <a:t>Etapa cosmológica</a:t>
            </a:r>
          </a:p>
        </p:txBody>
      </p:sp>
      <p:pic>
        <p:nvPicPr>
          <p:cNvPr id="4" name="Picture 4" descr="Dibujop9"/>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95536" y="1088281"/>
            <a:ext cx="7190062" cy="523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471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4" name="3 Marcador de contenido" descr="índice.jpg"/>
          <p:cNvPicPr>
            <a:picLocks noGrp="1" noChangeAspect="1"/>
          </p:cNvPicPr>
          <p:nvPr>
            <p:ph idx="1"/>
          </p:nvPr>
        </p:nvPicPr>
        <p:blipFill>
          <a:blip r:embed="rId2"/>
          <a:stretch>
            <a:fillRect/>
          </a:stretch>
        </p:blipFill>
        <p:spPr>
          <a:xfrm>
            <a:off x="3071803" y="1000109"/>
            <a:ext cx="3687548" cy="5276332"/>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pPr marL="0" indent="0">
              <a:buNone/>
            </a:pPr>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529" y="692696"/>
            <a:ext cx="8774485"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2779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4" name="Picture 4" descr="Dibujop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150" y="-46038"/>
            <a:ext cx="9513888"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4177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4" name="Picture 4" descr="Dibujo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 y="-46038"/>
            <a:ext cx="9551988"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1307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Tales de Mileto (VIII-VI </a:t>
            </a:r>
            <a:r>
              <a:rPr lang="es-ES" dirty="0" err="1"/>
              <a:t>ac</a:t>
            </a:r>
            <a:r>
              <a:rPr lang="es-ES" dirty="0"/>
              <a:t>)</a:t>
            </a:r>
          </a:p>
        </p:txBody>
      </p:sp>
      <p:sp>
        <p:nvSpPr>
          <p:cNvPr id="3" name="2 Marcador de contenido"/>
          <p:cNvSpPr>
            <a:spLocks noGrp="1"/>
          </p:cNvSpPr>
          <p:nvPr>
            <p:ph idx="1"/>
          </p:nvPr>
        </p:nvSpPr>
        <p:spPr/>
        <p:txBody>
          <a:bodyPr/>
          <a:lstStyle/>
          <a:p>
            <a:r>
              <a:rPr lang="es-ES" dirty="0" err="1"/>
              <a:t>Hylozoismo</a:t>
            </a:r>
            <a:endParaRPr lang="es-ES" dirty="0"/>
          </a:p>
          <a:p>
            <a:r>
              <a:rPr lang="es-ES" dirty="0"/>
              <a:t>Razones para afirmar que el </a:t>
            </a:r>
            <a:r>
              <a:rPr lang="es-ES" dirty="0" err="1"/>
              <a:t>arjé</a:t>
            </a:r>
            <a:r>
              <a:rPr lang="es-ES" dirty="0"/>
              <a:t> es el agua</a:t>
            </a:r>
          </a:p>
          <a:p>
            <a:pPr lvl="1"/>
            <a:r>
              <a:rPr lang="es-ES" dirty="0"/>
              <a:t>Todo ser vivo necesita agua para vivir</a:t>
            </a:r>
          </a:p>
          <a:p>
            <a:pPr lvl="1"/>
            <a:r>
              <a:rPr lang="es-ES" dirty="0"/>
              <a:t>Creencia de que todo está apoyado sobre el agua</a:t>
            </a:r>
          </a:p>
          <a:p>
            <a:pPr lvl="1"/>
            <a:r>
              <a:rPr lang="es-ES" dirty="0"/>
              <a:t>Estado líquido, sólido, gaseoso</a:t>
            </a:r>
          </a:p>
          <a:p>
            <a:endParaRPr lang="es-ES" dirty="0"/>
          </a:p>
        </p:txBody>
      </p:sp>
    </p:spTree>
    <p:extLst>
      <p:ext uri="{BB962C8B-B14F-4D97-AF65-F5344CB8AC3E}">
        <p14:creationId xmlns:p14="http://schemas.microsoft.com/office/powerpoint/2010/main" val="3812987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Tales de Mileto (VIII-VI </a:t>
            </a:r>
            <a:r>
              <a:rPr lang="es-ES" dirty="0" err="1"/>
              <a:t>ac</a:t>
            </a:r>
            <a:r>
              <a:rPr lang="es-ES" dirty="0"/>
              <a:t>)</a:t>
            </a:r>
          </a:p>
        </p:txBody>
      </p:sp>
      <p:sp>
        <p:nvSpPr>
          <p:cNvPr id="3" name="2 Marcador de contenido"/>
          <p:cNvSpPr>
            <a:spLocks noGrp="1"/>
          </p:cNvSpPr>
          <p:nvPr>
            <p:ph idx="1"/>
          </p:nvPr>
        </p:nvSpPr>
        <p:spPr/>
        <p:txBody>
          <a:bodyPr/>
          <a:lstStyle/>
          <a:p>
            <a:r>
              <a:rPr lang="es-ES" dirty="0"/>
              <a:t>Predijo eclipse año 585 AC</a:t>
            </a:r>
          </a:p>
          <a:p>
            <a:r>
              <a:rPr lang="es-ES" dirty="0"/>
              <a:t>Se enriqueció especulando con la cosecha de aceite</a:t>
            </a:r>
          </a:p>
          <a:p>
            <a:endParaRPr lang="es-ES" dirty="0"/>
          </a:p>
          <a:p>
            <a:r>
              <a:rPr lang="es-ES" b="1" dirty="0"/>
              <a:t>Ejercicio 1: Calcula la altura de una pirámide utilizando únicamente tus pies como unidad de medida</a:t>
            </a:r>
          </a:p>
          <a:p>
            <a:endParaRPr lang="es-ES" dirty="0"/>
          </a:p>
        </p:txBody>
      </p:sp>
    </p:spTree>
    <p:extLst>
      <p:ext uri="{BB962C8B-B14F-4D97-AF65-F5344CB8AC3E}">
        <p14:creationId xmlns:p14="http://schemas.microsoft.com/office/powerpoint/2010/main" val="3812987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357166"/>
            <a:ext cx="8229600" cy="1143000"/>
          </a:xfrm>
        </p:spPr>
        <p:txBody>
          <a:bodyPr/>
          <a:lstStyle/>
          <a:p>
            <a:r>
              <a:rPr lang="es-ES" dirty="0"/>
              <a:t>Tales de Mileto (VIII-VI </a:t>
            </a:r>
            <a:r>
              <a:rPr lang="es-ES" dirty="0" err="1"/>
              <a:t>ac</a:t>
            </a:r>
            <a:r>
              <a:rPr lang="es-ES" dirty="0"/>
              <a:t>)</a:t>
            </a:r>
          </a:p>
        </p:txBody>
      </p:sp>
      <p:pic>
        <p:nvPicPr>
          <p:cNvPr id="4" name="3 Marcador de contenido" descr="tales.png"/>
          <p:cNvPicPr>
            <a:picLocks noGrp="1" noChangeAspect="1"/>
          </p:cNvPicPr>
          <p:nvPr>
            <p:ph idx="1"/>
          </p:nvPr>
        </p:nvPicPr>
        <p:blipFill>
          <a:blip r:embed="rId2"/>
          <a:stretch>
            <a:fillRect/>
          </a:stretch>
        </p:blipFill>
        <p:spPr>
          <a:xfrm>
            <a:off x="1142976" y="2571744"/>
            <a:ext cx="6643734" cy="3720491"/>
          </a:xfrm>
        </p:spPr>
      </p:pic>
      <p:sp>
        <p:nvSpPr>
          <p:cNvPr id="5" name="4 CuadroTexto"/>
          <p:cNvSpPr txBox="1"/>
          <p:nvPr/>
        </p:nvSpPr>
        <p:spPr>
          <a:xfrm>
            <a:off x="1071538" y="1643050"/>
            <a:ext cx="6357982" cy="369332"/>
          </a:xfrm>
          <a:prstGeom prst="rect">
            <a:avLst/>
          </a:prstGeom>
          <a:noFill/>
        </p:spPr>
        <p:txBody>
          <a:bodyPr wrap="square" rtlCol="0">
            <a:spAutoFit/>
          </a:bodyPr>
          <a:lstStyle/>
          <a:p>
            <a:r>
              <a:rPr lang="es-ES" dirty="0"/>
              <a:t>Ejercicio 2: Calcula la longitud </a:t>
            </a:r>
            <a:r>
              <a:rPr lang="es-ES"/>
              <a:t>del segmento </a:t>
            </a:r>
            <a:r>
              <a:rPr lang="es-ES" dirty="0"/>
              <a:t>AC</a:t>
            </a:r>
          </a:p>
        </p:txBody>
      </p:sp>
    </p:spTree>
    <p:extLst>
      <p:ext uri="{BB962C8B-B14F-4D97-AF65-F5344CB8AC3E}">
        <p14:creationId xmlns:p14="http://schemas.microsoft.com/office/powerpoint/2010/main" val="3812987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Anaximandro</a:t>
            </a:r>
          </a:p>
        </p:txBody>
      </p:sp>
      <p:sp>
        <p:nvSpPr>
          <p:cNvPr id="3" name="2 Marcador de contenido"/>
          <p:cNvSpPr>
            <a:spLocks noGrp="1"/>
          </p:cNvSpPr>
          <p:nvPr>
            <p:ph idx="1"/>
          </p:nvPr>
        </p:nvSpPr>
        <p:spPr/>
        <p:txBody>
          <a:bodyPr/>
          <a:lstStyle/>
          <a:p>
            <a:r>
              <a:rPr lang="es-ES" dirty="0"/>
              <a:t>Principio indeterminado – </a:t>
            </a:r>
            <a:r>
              <a:rPr lang="es-ES" dirty="0" err="1"/>
              <a:t>Apeiron</a:t>
            </a:r>
            <a:endParaRPr lang="es-ES" dirty="0"/>
          </a:p>
          <a:p>
            <a:r>
              <a:rPr lang="es-ES" dirty="0"/>
              <a:t>Ningún elemento es infinito; tiene que ser otra cosa</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429000"/>
            <a:ext cx="2775198" cy="2312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1325" y="3645024"/>
            <a:ext cx="3095081"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183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836712"/>
            <a:ext cx="8229600" cy="1143000"/>
          </a:xfrm>
        </p:spPr>
        <p:txBody>
          <a:bodyPr/>
          <a:lstStyle/>
          <a:p>
            <a:r>
              <a:rPr lang="es-ES" dirty="0"/>
              <a:t>Anaxímenes</a:t>
            </a:r>
          </a:p>
        </p:txBody>
      </p:sp>
      <p:sp>
        <p:nvSpPr>
          <p:cNvPr id="3" name="2 Marcador de contenido"/>
          <p:cNvSpPr>
            <a:spLocks noGrp="1"/>
          </p:cNvSpPr>
          <p:nvPr>
            <p:ph idx="1"/>
          </p:nvPr>
        </p:nvSpPr>
        <p:spPr>
          <a:xfrm>
            <a:off x="518864" y="1960914"/>
            <a:ext cx="8229600" cy="4389120"/>
          </a:xfrm>
        </p:spPr>
        <p:txBody>
          <a:bodyPr/>
          <a:lstStyle/>
          <a:p>
            <a:endParaRPr lang="es-ES" dirty="0"/>
          </a:p>
          <a:p>
            <a:r>
              <a:rPr lang="es-ES" sz="5400" dirty="0"/>
              <a:t>Aire</a:t>
            </a:r>
          </a:p>
          <a:p>
            <a:endParaRPr lang="es-E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2132856"/>
            <a:ext cx="5400600" cy="404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248" y="4155474"/>
            <a:ext cx="2834616" cy="1896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4267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83D1FA-2C18-CA75-9E27-5D3213B1EBE5}"/>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DA4E2825-E403-CE0A-C1DE-6F3A8443FBA8}"/>
              </a:ext>
            </a:extLst>
          </p:cNvPr>
          <p:cNvSpPr>
            <a:spLocks noGrp="1"/>
          </p:cNvSpPr>
          <p:nvPr>
            <p:ph idx="1"/>
          </p:nvPr>
        </p:nvSpPr>
        <p:spPr/>
        <p:txBody>
          <a:bodyPr/>
          <a:lstStyle/>
          <a:p>
            <a:r>
              <a:rPr lang="es-ES" dirty="0">
                <a:hlinkClick r:id="rId2"/>
              </a:rPr>
              <a:t>https://www.webdianoia.com/tests/presocra/talestest.htm</a:t>
            </a:r>
            <a:endParaRPr lang="es-ES" dirty="0"/>
          </a:p>
          <a:p>
            <a:endParaRPr lang="es-ES" dirty="0"/>
          </a:p>
          <a:p>
            <a:endParaRPr lang="es-ES" dirty="0"/>
          </a:p>
        </p:txBody>
      </p:sp>
    </p:spTree>
    <p:extLst>
      <p:ext uri="{BB962C8B-B14F-4D97-AF65-F5344CB8AC3E}">
        <p14:creationId xmlns:p14="http://schemas.microsoft.com/office/powerpoint/2010/main" val="492318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4" name="Picture 4" descr="Dibujo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150" y="-69850"/>
            <a:ext cx="9513888" cy="699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6453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4" name="Picture 4" descr="Dibujo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438" y="-41275"/>
            <a:ext cx="9542463" cy="694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520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8229600" cy="1143000"/>
          </a:xfrm>
        </p:spPr>
        <p:txBody>
          <a:bodyPr/>
          <a:lstStyle/>
          <a:p>
            <a:r>
              <a:rPr lang="es-ES" dirty="0"/>
              <a:t>Pitágoras 570 – 500 </a:t>
            </a:r>
          </a:p>
        </p:txBody>
      </p:sp>
      <p:sp>
        <p:nvSpPr>
          <p:cNvPr id="3" name="2 Marcador de contenido"/>
          <p:cNvSpPr>
            <a:spLocks noGrp="1"/>
          </p:cNvSpPr>
          <p:nvPr>
            <p:ph idx="1"/>
          </p:nvPr>
        </p:nvSpPr>
        <p:spPr/>
        <p:txBody>
          <a:bodyPr>
            <a:normAutofit lnSpcReduction="10000"/>
          </a:bodyPr>
          <a:lstStyle/>
          <a:p>
            <a:r>
              <a:rPr lang="es-ES" dirty="0"/>
              <a:t>Posible entusiasmo por la nueva ciencia</a:t>
            </a:r>
          </a:p>
          <a:p>
            <a:r>
              <a:rPr lang="es-ES" dirty="0"/>
              <a:t>Todo se explica por números: uno – punto // dos – línea // tres – superficie // cuatro – volumen</a:t>
            </a:r>
          </a:p>
          <a:p>
            <a:r>
              <a:rPr lang="es-ES" dirty="0" err="1"/>
              <a:t>Arjé</a:t>
            </a:r>
            <a:r>
              <a:rPr lang="es-ES" dirty="0"/>
              <a:t> abstracto</a:t>
            </a:r>
          </a:p>
          <a:p>
            <a:r>
              <a:rPr lang="es-CO" sz="2800" dirty="0"/>
              <a:t>Los números dan explicación de toda la realidad, porque toda ella se puede representar con números</a:t>
            </a:r>
          </a:p>
          <a:p>
            <a:r>
              <a:rPr lang="es-CO" sz="2800" dirty="0"/>
              <a:t>Además de matemáticos, los pitagóricos eran una comunidad de carácter ascético – religioso: profesaban y creían en la transmigración de las almas</a:t>
            </a:r>
          </a:p>
          <a:p>
            <a:endParaRPr lang="es-ES" dirty="0"/>
          </a:p>
        </p:txBody>
      </p:sp>
    </p:spTree>
    <p:extLst>
      <p:ext uri="{BB962C8B-B14F-4D97-AF65-F5344CB8AC3E}">
        <p14:creationId xmlns:p14="http://schemas.microsoft.com/office/powerpoint/2010/main" val="1768988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dirty="0"/>
          </a:p>
        </p:txBody>
      </p:sp>
      <p:sp>
        <p:nvSpPr>
          <p:cNvPr id="4" name="AutoShape 4" descr="Resultado de imagen de teorema de pitagor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052736"/>
            <a:ext cx="6059907" cy="4960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6264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640410-0A32-DF19-C8EC-6E63E7C81EF2}"/>
              </a:ext>
            </a:extLst>
          </p:cNvPr>
          <p:cNvSpPr>
            <a:spLocks noGrp="1"/>
          </p:cNvSpPr>
          <p:nvPr>
            <p:ph type="title"/>
          </p:nvPr>
        </p:nvSpPr>
        <p:spPr>
          <a:xfrm>
            <a:off x="-1188640" y="188640"/>
            <a:ext cx="9649072" cy="5976664"/>
          </a:xfrm>
        </p:spPr>
        <p:txBody>
          <a:bodyPr>
            <a:normAutofit fontScale="90000"/>
          </a:bodyPr>
          <a:lstStyle/>
          <a:p>
            <a:pPr marL="1828800" marR="0" lvl="4" indent="-1828800" defTabSz="914400" rtl="0" eaLnBrk="0" fontAlgn="base" latinLnBrk="0" hangingPunct="0">
              <a:lnSpc>
                <a:spcPct val="100000"/>
              </a:lnSpc>
              <a:spcBef>
                <a:spcPct val="0"/>
              </a:spcBef>
              <a:spcAft>
                <a:spcPct val="0"/>
              </a:spcAft>
              <a:tabLst/>
            </a:pPr>
            <a:r>
              <a:rPr kumimoji="0" lang="es-ES" altLang="es-ES" sz="2700" b="1" i="0" u="none" strike="noStrike" cap="none" normalizeH="0" baseline="0" dirty="0">
                <a:ln>
                  <a:noFill/>
                </a:ln>
                <a:solidFill>
                  <a:srgbClr val="202122"/>
                </a:solidFill>
                <a:effectLst/>
                <a:latin typeface="Arial" panose="020B0604020202020204" pitchFamily="34" charset="0"/>
              </a:rPr>
              <a:t>	</a:t>
            </a:r>
            <a:r>
              <a:rPr kumimoji="0" lang="es-ES" altLang="es-ES" sz="3100" b="1" i="0" u="none" strike="noStrike" cap="none" normalizeH="0" baseline="0" dirty="0">
                <a:ln>
                  <a:noFill/>
                </a:ln>
                <a:solidFill>
                  <a:srgbClr val="202122"/>
                </a:solidFill>
                <a:effectLst/>
                <a:latin typeface="Arial" panose="020B0604020202020204" pitchFamily="34" charset="0"/>
              </a:rPr>
              <a:t>La Santa </a:t>
            </a:r>
            <a:r>
              <a:rPr kumimoji="0" lang="es-ES" altLang="es-ES" sz="3100" b="1" i="0" u="none" strike="noStrike" cap="none" normalizeH="0" baseline="0" dirty="0" err="1">
                <a:ln>
                  <a:noFill/>
                </a:ln>
                <a:solidFill>
                  <a:srgbClr val="202122"/>
                </a:solidFill>
                <a:effectLst/>
                <a:latin typeface="Arial" panose="020B0604020202020204" pitchFamily="34" charset="0"/>
              </a:rPr>
              <a:t>Tetraktys</a:t>
            </a:r>
            <a:r>
              <a:rPr kumimoji="0" lang="es-ES" altLang="es-ES" sz="3100" b="1" i="0" u="none" strike="noStrike" cap="none" normalizeH="0" baseline="0" dirty="0">
                <a:ln>
                  <a:noFill/>
                </a:ln>
                <a:solidFill>
                  <a:srgbClr val="202122"/>
                </a:solidFill>
                <a:effectLst/>
                <a:latin typeface="Arial" panose="020B0604020202020204" pitchFamily="34" charset="0"/>
              </a:rPr>
              <a:t> pitagórica</a:t>
            </a:r>
            <a:br>
              <a:rPr kumimoji="0" lang="es-ES" altLang="es-ES" sz="2700" b="1" i="0" u="none" strike="noStrike" cap="none" normalizeH="0" baseline="0" dirty="0">
                <a:ln>
                  <a:noFill/>
                </a:ln>
                <a:solidFill>
                  <a:srgbClr val="202122"/>
                </a:solidFill>
                <a:effectLst/>
                <a:latin typeface="Arial" panose="020B0604020202020204" pitchFamily="34" charset="0"/>
              </a:rPr>
            </a:br>
            <a:br>
              <a:rPr kumimoji="0" lang="es-ES" altLang="es-ES" sz="2700" b="1" i="0" u="none" strike="noStrike" cap="none" normalizeH="0" baseline="0" dirty="0">
                <a:ln>
                  <a:noFill/>
                </a:ln>
                <a:solidFill>
                  <a:srgbClr val="202122"/>
                </a:solidFill>
                <a:effectLst/>
                <a:latin typeface="Arial" panose="020B0604020202020204" pitchFamily="34" charset="0"/>
              </a:rPr>
            </a:br>
            <a:r>
              <a:rPr kumimoji="0" lang="es-ES" altLang="es-ES" sz="2700" b="1" i="0" u="none" strike="noStrike" cap="none" normalizeH="0" baseline="0" dirty="0">
                <a:ln>
                  <a:noFill/>
                </a:ln>
                <a:solidFill>
                  <a:srgbClr val="202122"/>
                </a:solidFill>
                <a:effectLst/>
                <a:latin typeface="Arial" panose="020B0604020202020204" pitchFamily="34" charset="0"/>
                <a:cs typeface="Arial" panose="020B0604020202020204" pitchFamily="34" charset="0"/>
              </a:rPr>
              <a:t>La Unidad</a:t>
            </a:r>
            <a:r>
              <a:rPr kumimoji="0" lang="es-ES" altLang="es-ES" sz="27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Lo Divino, origen de todas las cosas. El ser </a:t>
            </a:r>
            <a:r>
              <a:rPr kumimoji="0" lang="es-ES" altLang="es-ES" sz="2700" b="0" i="0" u="none" strike="noStrike" cap="none" normalizeH="0" baseline="0" dirty="0" err="1">
                <a:ln>
                  <a:noFill/>
                </a:ln>
                <a:solidFill>
                  <a:srgbClr val="202122"/>
                </a:solidFill>
                <a:effectLst/>
                <a:latin typeface="Arial" panose="020B0604020202020204" pitchFamily="34" charset="0"/>
                <a:cs typeface="Arial" panose="020B0604020202020204" pitchFamily="34" charset="0"/>
              </a:rPr>
              <a:t>inmanifestado</a:t>
            </a:r>
            <a:r>
              <a:rPr kumimoji="0" lang="es-ES" altLang="es-ES" sz="27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a:t>
            </a:r>
            <a:br>
              <a:rPr kumimoji="0" lang="es-ES" altLang="es-ES" sz="27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br>
            <a:r>
              <a:rPr kumimoji="0" lang="es-ES" altLang="es-ES" sz="2700" b="1" i="0" u="none" strike="noStrike" cap="none" normalizeH="0" baseline="0" dirty="0">
                <a:ln>
                  <a:noFill/>
                </a:ln>
                <a:solidFill>
                  <a:srgbClr val="202122"/>
                </a:solidFill>
                <a:effectLst/>
                <a:latin typeface="Arial" panose="020B0604020202020204" pitchFamily="34" charset="0"/>
                <a:cs typeface="Arial" panose="020B0604020202020204" pitchFamily="34" charset="0"/>
              </a:rPr>
              <a:t>La Díada</a:t>
            </a:r>
            <a:r>
              <a:rPr kumimoji="0" lang="es-ES" altLang="es-ES" sz="27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Desdoblamiento del punto, origen de la pareja masculino-femenino. Dualismo interno de todos los seres.</a:t>
            </a:r>
            <a:br>
              <a:rPr kumimoji="0" lang="es-ES" altLang="es-ES" sz="27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br>
            <a:r>
              <a:rPr kumimoji="0" lang="es-ES" altLang="es-ES" sz="2700" b="1" i="0" u="none" strike="noStrike" cap="none" normalizeH="0" baseline="0" dirty="0">
                <a:ln>
                  <a:noFill/>
                </a:ln>
                <a:solidFill>
                  <a:srgbClr val="202122"/>
                </a:solidFill>
                <a:effectLst/>
                <a:latin typeface="Arial" panose="020B0604020202020204" pitchFamily="34" charset="0"/>
                <a:cs typeface="Arial" panose="020B0604020202020204" pitchFamily="34" charset="0"/>
              </a:rPr>
              <a:t>La Tríada</a:t>
            </a:r>
            <a:r>
              <a:rPr kumimoji="0" lang="es-ES" altLang="es-ES" sz="27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Los tres niveles del mundo: celeste, terrestre, infernal, y todas las trinidades.</a:t>
            </a:r>
            <a:br>
              <a:rPr kumimoji="0" lang="es-ES" altLang="es-ES" sz="27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br>
            <a:r>
              <a:rPr kumimoji="0" lang="es-ES" altLang="es-ES" sz="2700" b="1" i="0" u="none" strike="noStrike" cap="none" normalizeH="0" baseline="0" dirty="0">
                <a:ln>
                  <a:noFill/>
                </a:ln>
                <a:solidFill>
                  <a:srgbClr val="202122"/>
                </a:solidFill>
                <a:effectLst/>
                <a:latin typeface="Arial" panose="020B0604020202020204" pitchFamily="34" charset="0"/>
                <a:cs typeface="Arial" panose="020B0604020202020204" pitchFamily="34" charset="0"/>
              </a:rPr>
              <a:t>El Cuaternario</a:t>
            </a:r>
            <a:r>
              <a:rPr kumimoji="0" lang="es-ES" altLang="es-ES" sz="27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los cuatro elementos, tierra, aire, fuego y agua, y con ellos la multiplicidad del universo material.</a:t>
            </a:r>
            <a:br>
              <a:rPr kumimoji="0" lang="es-ES" altLang="es-ES" sz="27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br>
            <a:br>
              <a:rPr kumimoji="0" lang="es-ES" altLang="es-ES" sz="27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br>
            <a:r>
              <a:rPr kumimoji="0" lang="es-ES" altLang="es-ES" sz="27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El conjunto constituye </a:t>
            </a:r>
            <a:r>
              <a:rPr kumimoji="0" lang="es-ES" altLang="es-ES" sz="2700" b="1" i="0" u="none" strike="noStrike" cap="none" normalizeH="0" baseline="0" dirty="0">
                <a:ln>
                  <a:noFill/>
                </a:ln>
                <a:solidFill>
                  <a:srgbClr val="202122"/>
                </a:solidFill>
                <a:effectLst/>
                <a:latin typeface="Arial" panose="020B0604020202020204" pitchFamily="34" charset="0"/>
                <a:cs typeface="Arial" panose="020B0604020202020204" pitchFamily="34" charset="0"/>
              </a:rPr>
              <a:t>la Década</a:t>
            </a:r>
            <a:r>
              <a:rPr kumimoji="0" lang="es-ES" altLang="es-ES" sz="27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la totalidad de Universo: 4: 1 + 2 + 3 + 4 = 10 → 1 + 0 = 1.</a:t>
            </a:r>
            <a:br>
              <a:rPr kumimoji="0" lang="es-ES" altLang="es-ES" sz="1800" b="0" i="0" u="none" strike="noStrike" cap="none" normalizeH="0" baseline="0" dirty="0">
                <a:ln>
                  <a:noFill/>
                </a:ln>
                <a:solidFill>
                  <a:schemeClr val="tx1"/>
                </a:solidFill>
                <a:effectLst/>
                <a:latin typeface="Arial" panose="020B0604020202020204" pitchFamily="34" charset="0"/>
              </a:rPr>
            </a:br>
            <a:endParaRPr lang="es-ES" dirty="0"/>
          </a:p>
        </p:txBody>
      </p:sp>
    </p:spTree>
    <p:extLst>
      <p:ext uri="{BB962C8B-B14F-4D97-AF65-F5344CB8AC3E}">
        <p14:creationId xmlns:p14="http://schemas.microsoft.com/office/powerpoint/2010/main" val="2949317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900113" y="1700213"/>
            <a:ext cx="7554912" cy="2305050"/>
          </a:xfrm>
          <a:noFill/>
        </p:spPr>
      </p:pic>
    </p:spTree>
    <p:extLst>
      <p:ext uri="{BB962C8B-B14F-4D97-AF65-F5344CB8AC3E}">
        <p14:creationId xmlns:p14="http://schemas.microsoft.com/office/powerpoint/2010/main" val="1284644920"/>
      </p:ext>
    </p:extLst>
  </p:cSld>
  <p:clrMapOvr>
    <a:masterClrMapping/>
  </p:clrMapOvr>
  <p:transition>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72B4E3A-6851-1F56-F3E7-FB09A192513C}"/>
              </a:ext>
            </a:extLst>
          </p:cNvPr>
          <p:cNvSpPr>
            <a:spLocks noGrp="1"/>
          </p:cNvSpPr>
          <p:nvPr>
            <p:ph idx="1"/>
          </p:nvPr>
        </p:nvSpPr>
        <p:spPr>
          <a:xfrm>
            <a:off x="323528" y="404664"/>
            <a:ext cx="8363272" cy="5919936"/>
          </a:xfrm>
        </p:spPr>
        <p:txBody>
          <a:bodyPr>
            <a:normAutofit lnSpcReduction="10000"/>
          </a:bodyPr>
          <a:lstStyle/>
          <a:p>
            <a:pPr marL="0" indent="0">
              <a:buNone/>
            </a:pPr>
            <a:r>
              <a:rPr lang="es-ES" b="1" i="1" dirty="0">
                <a:solidFill>
                  <a:srgbClr val="FF0000"/>
                </a:solidFill>
                <a:effectLst/>
                <a:latin typeface="Times New Roman" panose="02020603050405020304" pitchFamily="18" charset="0"/>
              </a:rPr>
              <a:t>¿?????????????</a:t>
            </a:r>
            <a:r>
              <a:rPr lang="es-ES" b="1" i="1" dirty="0">
                <a:solidFill>
                  <a:srgbClr val="000080"/>
                </a:solidFill>
                <a:effectLst/>
                <a:latin typeface="Times New Roman" panose="02020603050405020304" pitchFamily="18" charset="0"/>
              </a:rPr>
              <a:t> , hijo de </a:t>
            </a:r>
            <a:r>
              <a:rPr lang="es-ES" b="1" i="1" dirty="0" err="1">
                <a:solidFill>
                  <a:srgbClr val="000080"/>
                </a:solidFill>
                <a:effectLst/>
                <a:latin typeface="Times New Roman" panose="02020603050405020304" pitchFamily="18" charset="0"/>
              </a:rPr>
              <a:t>Praxiades</a:t>
            </a:r>
            <a:r>
              <a:rPr lang="es-ES" b="1" i="1" dirty="0">
                <a:solidFill>
                  <a:srgbClr val="000080"/>
                </a:solidFill>
                <a:effectLst/>
                <a:latin typeface="Times New Roman" panose="02020603050405020304" pitchFamily="18" charset="0"/>
              </a:rPr>
              <a:t> de Mileto, afirmaba que el principio y el elemento es lo indefinido, sin distinguir el aire, el agua o cualquier otra cosa...fue también el primero en inventar un gnomon y lo colocó sobre los relojes de Sol (?) en Lacedemonia, según dice </a:t>
            </a:r>
            <a:r>
              <a:rPr lang="es-ES" b="1" i="1" dirty="0" err="1">
                <a:solidFill>
                  <a:srgbClr val="000080"/>
                </a:solidFill>
                <a:effectLst/>
                <a:latin typeface="Times New Roman" panose="02020603050405020304" pitchFamily="18" charset="0"/>
              </a:rPr>
              <a:t>Favorino</a:t>
            </a:r>
            <a:r>
              <a:rPr lang="es-ES" b="1" i="1" dirty="0">
                <a:solidFill>
                  <a:srgbClr val="000080"/>
                </a:solidFill>
                <a:effectLst/>
                <a:latin typeface="Times New Roman" panose="02020603050405020304" pitchFamily="18" charset="0"/>
              </a:rPr>
              <a:t> en su Historia varia, para marcar los solsticios y equinoccios, y construyó un indicador de horas. Fue el primero en trazar el perímetro de la tierra y del mar y construyó también una esfera (celeste). Hizo una exposición compendiada de sus opiniones, que encontró, tal vez por casualidad, también el ateniense Apolodoro. Éste afirma en su Crónicas que </a:t>
            </a:r>
            <a:r>
              <a:rPr lang="es-ES" b="1" i="1" dirty="0">
                <a:solidFill>
                  <a:srgbClr val="FF0000"/>
                </a:solidFill>
                <a:effectLst/>
                <a:latin typeface="Times New Roman" panose="02020603050405020304" pitchFamily="18" charset="0"/>
              </a:rPr>
              <a:t>¿??????????????</a:t>
            </a:r>
            <a:r>
              <a:rPr lang="es-ES" b="1" i="1" dirty="0">
                <a:solidFill>
                  <a:srgbClr val="000080"/>
                </a:solidFill>
                <a:effectLst/>
                <a:latin typeface="Times New Roman" panose="02020603050405020304" pitchFamily="18" charset="0"/>
              </a:rPr>
              <a:t> tenía 64 años de edad en el año segundo de la Olimpíada cincuenta y ocho (547/6 a de Cristo) y que murió poco después (su acmé coincidió aproximadamente con la época de Polícrates, tirano de Siracusa.</a:t>
            </a:r>
            <a:br>
              <a:rPr lang="es-ES" dirty="0"/>
            </a:br>
            <a:r>
              <a:rPr lang="es-ES" b="1" i="0" dirty="0">
                <a:solidFill>
                  <a:srgbClr val="000080"/>
                </a:solidFill>
                <a:effectLst/>
                <a:latin typeface="Times New Roman" panose="02020603050405020304" pitchFamily="18" charset="0"/>
              </a:rPr>
              <a:t>Diógenes Laercio, II 1-2 (DK 12 A 1)</a:t>
            </a:r>
            <a:endParaRPr lang="es-ES" dirty="0"/>
          </a:p>
        </p:txBody>
      </p:sp>
    </p:spTree>
    <p:extLst>
      <p:ext uri="{BB962C8B-B14F-4D97-AF65-F5344CB8AC3E}">
        <p14:creationId xmlns:p14="http://schemas.microsoft.com/office/powerpoint/2010/main" val="1620095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16632"/>
            <a:ext cx="8435280" cy="6207968"/>
          </a:xfrm>
        </p:spPr>
        <p:txBody>
          <a:bodyPr>
            <a:normAutofit fontScale="92500" lnSpcReduction="20000"/>
          </a:bodyPr>
          <a:lstStyle/>
          <a:p>
            <a:pPr algn="just"/>
            <a:r>
              <a:rPr lang="es-ES" sz="2800" b="0" i="0" dirty="0">
                <a:solidFill>
                  <a:srgbClr val="202122"/>
                </a:solidFill>
                <a:effectLst/>
                <a:latin typeface="Arial" panose="020B0604020202020204" pitchFamily="34" charset="0"/>
              </a:rPr>
              <a:t>"Nutridos de ella (la matemática), creyeron que su principio fuera el de todas las cosas. Ya que los números por su naturaleza son los primeros que se presentan en ella, les pareció observar en los números semejanzas con los seres y con los fenómenos, mucho más que en el fuego, o en la tierra o en el agua y como también veían en los números las determinaciones y las proporciones de las armonías y como, por otra parte, les parecía que toda la naturaleza estaba por lo demás hecha a imagen de los números, y que los números son los primeros en la naturaleza, supusieron que los elementos de los números fuesen los elementos de todos los seres y que el universo entero fuese armonía y número. Y todas las concordancias que podían demostrar en los números y en las armonías con las condiciones y partes del universo y con su ordenación total, las recogieron y coordinaron.“ (Aristóteles)</a:t>
            </a:r>
            <a:endParaRPr lang="es-ES" sz="2800" dirty="0"/>
          </a:p>
        </p:txBody>
      </p:sp>
    </p:spTree>
    <p:extLst>
      <p:ext uri="{BB962C8B-B14F-4D97-AF65-F5344CB8AC3E}">
        <p14:creationId xmlns:p14="http://schemas.microsoft.com/office/powerpoint/2010/main" val="1398667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a:xfrm>
            <a:off x="971550" y="908050"/>
            <a:ext cx="7772400" cy="1143000"/>
          </a:xfrm>
        </p:spPr>
        <p:txBody>
          <a:bodyPr>
            <a:normAutofit fontScale="90000"/>
          </a:bodyPr>
          <a:lstStyle/>
          <a:p>
            <a:pPr algn="ctr" eaLnBrk="1" hangingPunct="1"/>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br>
              <a:rPr lang="es-CO" b="1"/>
            </a:br>
            <a:r>
              <a:rPr lang="es-CO" b="1"/>
              <a:t>Heráclito de Efeso (544 – 484)</a:t>
            </a:r>
            <a:br>
              <a:rPr lang="es-CO" b="1"/>
            </a:br>
            <a:endParaRPr lang="es-CO"/>
          </a:p>
        </p:txBody>
      </p:sp>
      <p:sp>
        <p:nvSpPr>
          <p:cNvPr id="21507" name="2 Marcador de contenido"/>
          <p:cNvSpPr>
            <a:spLocks noGrp="1"/>
          </p:cNvSpPr>
          <p:nvPr>
            <p:ph sz="quarter" idx="1"/>
          </p:nvPr>
        </p:nvSpPr>
        <p:spPr>
          <a:xfrm>
            <a:off x="4140200" y="2420938"/>
            <a:ext cx="4402138" cy="2952750"/>
          </a:xfrm>
        </p:spPr>
        <p:txBody>
          <a:bodyPr>
            <a:normAutofit fontScale="92500" lnSpcReduction="10000"/>
          </a:bodyPr>
          <a:lstStyle/>
          <a:p>
            <a:pPr eaLnBrk="1" hangingPunct="1">
              <a:buFont typeface="Wingdings 2" pitchFamily="18" charset="2"/>
              <a:buNone/>
            </a:pPr>
            <a:r>
              <a:rPr lang="es-CO" i="1"/>
              <a:t>"Este mundo, el mismo para todos los seres, no lo ha creado ninguno de los dioses ni de los hombres, sino que siempre fue, es y será fuego eternamente vivo, que se enciende con medida y se apaga con medida."</a:t>
            </a:r>
            <a:endParaRPr lang="es-CO"/>
          </a:p>
        </p:txBody>
      </p:sp>
      <p:pic>
        <p:nvPicPr>
          <p:cNvPr id="2150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628775"/>
            <a:ext cx="2879725"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60389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914400" y="765175"/>
            <a:ext cx="7772400" cy="5254625"/>
          </a:xfrm>
        </p:spPr>
        <p:txBody>
          <a:bodyPr>
            <a:normAutofit/>
          </a:bodyPr>
          <a:lstStyle/>
          <a:p>
            <a:pPr eaLnBrk="1" hangingPunct="1"/>
            <a:r>
              <a:rPr lang="es-CO" sz="3200" dirty="0"/>
              <a:t>El </a:t>
            </a:r>
            <a:r>
              <a:rPr lang="es-CO" sz="3200" dirty="0" err="1"/>
              <a:t>arjé</a:t>
            </a:r>
            <a:r>
              <a:rPr lang="es-CO" sz="3200" dirty="0"/>
              <a:t> de la physis es el fuego</a:t>
            </a:r>
          </a:p>
          <a:p>
            <a:pPr eaLnBrk="1" hangingPunct="1"/>
            <a:r>
              <a:rPr lang="es-CO" sz="3200" dirty="0"/>
              <a:t>La misma naturaleza es también fuego, porque nada está hecho.</a:t>
            </a:r>
          </a:p>
          <a:p>
            <a:pPr eaLnBrk="1" hangingPunct="1"/>
            <a:r>
              <a:rPr lang="es-CO" sz="3200" dirty="0"/>
              <a:t>Todo procede del fuego y todo regresa al fuego, el cosmos consiste en fuego</a:t>
            </a:r>
          </a:p>
          <a:p>
            <a:pPr eaLnBrk="1" hangingPunct="1"/>
            <a:r>
              <a:rPr lang="es-CO" sz="3200" dirty="0"/>
              <a:t>La naturaleza sería como un río que fluye y se halla en continuo cambio y transformación, de manera que “nadie se puede bañar dos veces en el mismo río”</a:t>
            </a:r>
          </a:p>
          <a:p>
            <a:pPr eaLnBrk="1" hangingPunct="1">
              <a:buFont typeface="Wingdings 2" pitchFamily="18" charset="2"/>
              <a:buNone/>
            </a:pPr>
            <a:endParaRPr lang="es-CO" sz="3200" dirty="0"/>
          </a:p>
          <a:p>
            <a:pPr eaLnBrk="1" hangingPunct="1"/>
            <a:endParaRPr lang="es-CO" dirty="0"/>
          </a:p>
        </p:txBody>
      </p:sp>
    </p:spTree>
    <p:extLst>
      <p:ext uri="{BB962C8B-B14F-4D97-AF65-F5344CB8AC3E}">
        <p14:creationId xmlns:p14="http://schemas.microsoft.com/office/powerpoint/2010/main" val="3554710470"/>
      </p:ext>
    </p:extLst>
  </p:cSld>
  <p:clrMapOvr>
    <a:masterClrMapping/>
  </p:clrMapOvr>
  <p:transition>
    <p:pull dir="l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914400" y="620713"/>
            <a:ext cx="7772400" cy="5399087"/>
          </a:xfrm>
        </p:spPr>
        <p:txBody>
          <a:bodyPr>
            <a:normAutofit fontScale="92500"/>
          </a:bodyPr>
          <a:lstStyle/>
          <a:p>
            <a:pPr eaLnBrk="1" hangingPunct="1"/>
            <a:r>
              <a:rPr lang="es-CO" dirty="0"/>
              <a:t>Descendemos y no descendemos al mismo río, somos y no somos</a:t>
            </a:r>
          </a:p>
          <a:p>
            <a:pPr eaLnBrk="1" hangingPunct="1"/>
            <a:r>
              <a:rPr lang="es-CO" dirty="0"/>
              <a:t>Al verdadero conocimiento de la naturaleza solamente podemos llegar con la razón: la naturaleza es unidad, pero formada por elementos contrarios (padre – hijo; mortal – inmortal; día- noche)</a:t>
            </a:r>
          </a:p>
          <a:p>
            <a:pPr eaLnBrk="1" hangingPunct="1"/>
            <a:r>
              <a:rPr lang="es-CO" dirty="0"/>
              <a:t>La razón nos lleva a ver la unidad en los contrarios</a:t>
            </a:r>
          </a:p>
          <a:p>
            <a:pPr eaLnBrk="1" hangingPunct="1"/>
            <a:r>
              <a:rPr lang="es-CO" dirty="0"/>
              <a:t>Hay una ley oculta, única que rige el devenir, el curso y orden del universo: es el logos o razón ordenadora, que todo lo unifica, lo oriente, lo ordena, que armoniza los opuestos</a:t>
            </a:r>
          </a:p>
          <a:p>
            <a:pPr eaLnBrk="1" hangingPunct="1"/>
            <a:r>
              <a:rPr lang="es-CO" dirty="0"/>
              <a:t>El logos es universal y por tanto se halla también en el hombre, constituyendo su propia razón.</a:t>
            </a:r>
          </a:p>
        </p:txBody>
      </p:sp>
    </p:spTree>
    <p:extLst>
      <p:ext uri="{BB962C8B-B14F-4D97-AF65-F5344CB8AC3E}">
        <p14:creationId xmlns:p14="http://schemas.microsoft.com/office/powerpoint/2010/main" val="297007398"/>
      </p:ext>
    </p:extLst>
  </p:cSld>
  <p:clrMapOvr>
    <a:masterClrMapping/>
  </p:clrMapOvr>
  <p:transition>
    <p:newsfla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p:txBody>
          <a:bodyPr>
            <a:normAutofit fontScale="90000"/>
          </a:bodyPr>
          <a:lstStyle/>
          <a:p>
            <a:pPr eaLnBrk="1" hangingPunct="1"/>
            <a:br>
              <a:rPr lang="es-CO" sz="3600" b="1"/>
            </a:br>
            <a:r>
              <a:rPr lang="es-CO" sz="3600" b="1"/>
              <a:t>LOS ELEÁTICOS : Parménides (540 – 470 A.C.)</a:t>
            </a:r>
          </a:p>
        </p:txBody>
      </p:sp>
      <p:sp>
        <p:nvSpPr>
          <p:cNvPr id="24579" name="2 Marcador de contenido"/>
          <p:cNvSpPr>
            <a:spLocks noGrp="1"/>
          </p:cNvSpPr>
          <p:nvPr>
            <p:ph sz="quarter" idx="1"/>
          </p:nvPr>
        </p:nvSpPr>
        <p:spPr/>
        <p:txBody>
          <a:bodyPr/>
          <a:lstStyle/>
          <a:p>
            <a:pPr eaLnBrk="1" hangingPunct="1"/>
            <a:r>
              <a:rPr lang="es-CO"/>
              <a:t>Critica a Heráclito señalando que en la explicación del devenir hay una contradicción lógica y por eso su filosofía es absurda</a:t>
            </a:r>
          </a:p>
          <a:p>
            <a:pPr eaLnBrk="1" hangingPunct="1"/>
            <a:r>
              <a:rPr lang="es-CO"/>
              <a:t>En todo proceso de cambio hace falta un principio racional que no puede fallar. Este principio es: el ser es y no ser, no es</a:t>
            </a:r>
          </a:p>
        </p:txBody>
      </p:sp>
    </p:spTree>
    <p:extLst>
      <p:ext uri="{BB962C8B-B14F-4D97-AF65-F5344CB8AC3E}">
        <p14:creationId xmlns:p14="http://schemas.microsoft.com/office/powerpoint/2010/main" val="1455349365"/>
      </p:ext>
    </p:extLst>
  </p:cSld>
  <p:clrMapOvr>
    <a:masterClrMapping/>
  </p:clrMapOvr>
  <p:transition>
    <p:cover dir="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sz="quarter" idx="1"/>
          </p:nvPr>
        </p:nvGraphicFramePr>
        <p:xfrm>
          <a:off x="467544" y="548680"/>
          <a:ext cx="8424936"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53713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p:txBody>
          <a:bodyPr>
            <a:normAutofit fontScale="90000"/>
          </a:bodyPr>
          <a:lstStyle/>
          <a:p>
            <a:pPr eaLnBrk="1" hangingPunct="1"/>
            <a:r>
              <a:rPr lang="es-CO"/>
              <a:t>	</a:t>
            </a:r>
            <a:r>
              <a:rPr lang="es-CO" b="1"/>
              <a:t> LOS ELEÁTAS : ZENÓN (490 – 420 A.C.)</a:t>
            </a:r>
          </a:p>
        </p:txBody>
      </p:sp>
      <p:pic>
        <p:nvPicPr>
          <p:cNvPr id="27651"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042988" y="1700213"/>
            <a:ext cx="4105275" cy="4192587"/>
          </a:xfrm>
          <a:noFill/>
        </p:spPr>
      </p:pic>
      <p:sp>
        <p:nvSpPr>
          <p:cNvPr id="27652" name="4 CuadroTexto"/>
          <p:cNvSpPr txBox="1">
            <a:spLocks noChangeArrowheads="1"/>
          </p:cNvSpPr>
          <p:nvPr/>
        </p:nvSpPr>
        <p:spPr bwMode="auto">
          <a:xfrm>
            <a:off x="5724525" y="1341438"/>
            <a:ext cx="2808288"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buFont typeface="Arial" charset="0"/>
              <a:buChar char="•"/>
            </a:pPr>
            <a:r>
              <a:rPr lang="es-CO" sz="2400" dirty="0"/>
              <a:t>Negó la existencia del movimiento porque es imposible imaginárselo</a:t>
            </a:r>
          </a:p>
          <a:p>
            <a:pPr algn="just" eaLnBrk="1" hangingPunct="1"/>
            <a:endParaRPr lang="es-CO" sz="2400" dirty="0"/>
          </a:p>
          <a:p>
            <a:pPr algn="just" eaLnBrk="1" hangingPunct="1">
              <a:buFont typeface="Arial" charset="0"/>
              <a:buChar char="•"/>
            </a:pPr>
            <a:r>
              <a:rPr lang="es-CO" sz="2400" dirty="0"/>
              <a:t> El espacio es divisible en un número infinito de puntos y para moverse habría que atravesar infinitos puntos, lo cual es imposible.</a:t>
            </a:r>
          </a:p>
        </p:txBody>
      </p:sp>
    </p:spTree>
    <p:extLst>
      <p:ext uri="{BB962C8B-B14F-4D97-AF65-F5344CB8AC3E}">
        <p14:creationId xmlns:p14="http://schemas.microsoft.com/office/powerpoint/2010/main" val="3525180518"/>
      </p:ext>
    </p:extLst>
  </p:cSld>
  <p:clrMapOvr>
    <a:masterClrMapping/>
  </p:clrMapOvr>
  <p:transition>
    <p:wheel spokes="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lstStyle/>
          <a:p>
            <a:r>
              <a:rPr lang="es-ES" sz="6600" dirty="0">
                <a:solidFill>
                  <a:schemeClr val="accent2">
                    <a:lumMod val="75000"/>
                  </a:schemeClr>
                </a:solidFill>
              </a:rPr>
              <a:t>PLURALISTAS</a:t>
            </a:r>
          </a:p>
        </p:txBody>
      </p:sp>
    </p:spTree>
    <p:extLst>
      <p:ext uri="{BB962C8B-B14F-4D97-AF65-F5344CB8AC3E}">
        <p14:creationId xmlns:p14="http://schemas.microsoft.com/office/powerpoint/2010/main" val="492503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a:xfrm>
            <a:off x="755650" y="620713"/>
            <a:ext cx="7772400" cy="1143000"/>
          </a:xfrm>
        </p:spPr>
        <p:txBody>
          <a:bodyPr>
            <a:normAutofit fontScale="90000"/>
          </a:bodyPr>
          <a:lstStyle/>
          <a:p>
            <a:pPr eaLnBrk="1" hangingPunct="1"/>
            <a:r>
              <a:rPr lang="es-CO" b="1"/>
              <a:t>Los Pluralistas: Empédocles </a:t>
            </a:r>
            <a:br>
              <a:rPr lang="es-CO" b="1"/>
            </a:br>
            <a:r>
              <a:rPr lang="es-CO" b="1"/>
              <a:t>de Agrigento (490 – 430 A.C)</a:t>
            </a:r>
          </a:p>
        </p:txBody>
      </p:sp>
      <p:pic>
        <p:nvPicPr>
          <p:cNvPr id="28675"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7308850" y="476250"/>
            <a:ext cx="1343025" cy="1524000"/>
          </a:xfrm>
          <a:noFill/>
        </p:spPr>
      </p:pic>
      <p:sp>
        <p:nvSpPr>
          <p:cNvPr id="28676" name="5 CuadroTexto"/>
          <p:cNvSpPr txBox="1">
            <a:spLocks noChangeArrowheads="1"/>
          </p:cNvSpPr>
          <p:nvPr/>
        </p:nvSpPr>
        <p:spPr bwMode="auto">
          <a:xfrm>
            <a:off x="323850" y="2349500"/>
            <a:ext cx="8424863"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buFont typeface="Arial" charset="0"/>
              <a:buChar char="•"/>
            </a:pPr>
            <a:r>
              <a:rPr lang="es-CO" sz="2400"/>
              <a:t>Todo lo que existe se ha formado por combinación y mezcla, en determinadas proporciones de las cuatro sustancias fundamentales: agua, aire, tierra y fuego</a:t>
            </a:r>
          </a:p>
          <a:p>
            <a:pPr algn="just" eaLnBrk="1" hangingPunct="1"/>
            <a:endParaRPr lang="es-CO" sz="2400"/>
          </a:p>
          <a:p>
            <a:pPr algn="just" eaLnBrk="1" hangingPunct="1">
              <a:buFont typeface="Arial" charset="0"/>
              <a:buChar char="•"/>
            </a:pPr>
            <a:r>
              <a:rPr lang="es-CO" sz="2400"/>
              <a:t> De estos cuatro elementos se compone toda la realidad , compuesta además por partículas inmudables</a:t>
            </a:r>
          </a:p>
          <a:p>
            <a:pPr algn="just" eaLnBrk="1" hangingPunct="1"/>
            <a:endParaRPr lang="es-CO" sz="2400"/>
          </a:p>
          <a:p>
            <a:pPr algn="just" eaLnBrk="1" hangingPunct="1">
              <a:buFont typeface="Arial" charset="0"/>
              <a:buChar char="•"/>
            </a:pPr>
            <a:r>
              <a:rPr lang="es-CO" sz="2400"/>
              <a:t>Todos los seres están constituidos por fragmentos visibles de los cuatro elementos </a:t>
            </a:r>
          </a:p>
        </p:txBody>
      </p:sp>
    </p:spTree>
    <p:extLst>
      <p:ext uri="{BB962C8B-B14F-4D97-AF65-F5344CB8AC3E}">
        <p14:creationId xmlns:p14="http://schemas.microsoft.com/office/powerpoint/2010/main" val="294104575"/>
      </p:ext>
    </p:extLst>
  </p:cSld>
  <p:clrMapOvr>
    <a:masterClrMapping/>
  </p:clrMapOvr>
  <p:transition>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549275"/>
            <a:ext cx="7772400" cy="5470525"/>
          </a:xfrm>
        </p:spPr>
        <p:txBody>
          <a:bodyPr/>
          <a:lstStyle/>
          <a:p>
            <a:pPr eaLnBrk="1" hangingPunct="1"/>
            <a:r>
              <a:rPr lang="es-CO"/>
              <a:t>Introdujo la idea de fuerza para explicar el origen del movimiento que los pone en contacto y justifica su combinación </a:t>
            </a:r>
          </a:p>
          <a:p>
            <a:pPr eaLnBrk="1" hangingPunct="1"/>
            <a:r>
              <a:rPr lang="es-CO"/>
              <a:t>Hay dos tipos de fuerzas divinas: Una agregadora o filía  (el amor) y otra disgregadora o neikos (el odio)</a:t>
            </a:r>
          </a:p>
          <a:p>
            <a:pPr eaLnBrk="1" hangingPunct="1"/>
            <a:r>
              <a:rPr lang="es-CO"/>
              <a:t>Amor y odio dominan alternativamente, sucediéndose en un proceso cíclico.</a:t>
            </a:r>
          </a:p>
        </p:txBody>
      </p:sp>
    </p:spTree>
    <p:extLst>
      <p:ext uri="{BB962C8B-B14F-4D97-AF65-F5344CB8AC3E}">
        <p14:creationId xmlns:p14="http://schemas.microsoft.com/office/powerpoint/2010/main" val="2541408120"/>
      </p:ext>
    </p:extLst>
  </p:cSld>
  <p:clrMapOvr>
    <a:masterClrMapping/>
  </p:clrMapOvr>
  <p:transition>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p:txBody>
          <a:bodyPr>
            <a:normAutofit fontScale="90000"/>
          </a:bodyPr>
          <a:lstStyle/>
          <a:p>
            <a:pPr eaLnBrk="1" hangingPunct="1"/>
            <a:r>
              <a:rPr lang="es-CO" b="1" dirty="0"/>
              <a:t>ANAXÁGORAS DE CLAZOMENE (500- 428 A.C)</a:t>
            </a:r>
          </a:p>
        </p:txBody>
      </p:sp>
      <p:sp>
        <p:nvSpPr>
          <p:cNvPr id="30723" name="2 Marcador de contenido"/>
          <p:cNvSpPr>
            <a:spLocks noGrp="1"/>
          </p:cNvSpPr>
          <p:nvPr>
            <p:ph sz="quarter" idx="1"/>
          </p:nvPr>
        </p:nvSpPr>
        <p:spPr/>
        <p:txBody>
          <a:bodyPr/>
          <a:lstStyle/>
          <a:p>
            <a:pPr algn="just" eaLnBrk="1" hangingPunct="1"/>
            <a:r>
              <a:rPr lang="es-CO" dirty="0"/>
              <a:t>La realidad no se compone tan solo de cuatro elementos, sino de infinitos elementos cualitativamente distintos e indefinidamente divisibles,</a:t>
            </a:r>
          </a:p>
          <a:p>
            <a:pPr algn="just" eaLnBrk="1" hangingPunct="1"/>
            <a:r>
              <a:rPr lang="es-CO" dirty="0"/>
              <a:t>Estos elementos serían semillas (</a:t>
            </a:r>
            <a:r>
              <a:rPr lang="es-CO" dirty="0" err="1"/>
              <a:t>spermata</a:t>
            </a:r>
            <a:r>
              <a:rPr lang="es-CO" dirty="0"/>
              <a:t>, </a:t>
            </a:r>
            <a:r>
              <a:rPr lang="es-CO" dirty="0" err="1"/>
              <a:t>homeomerías</a:t>
            </a:r>
            <a:r>
              <a:rPr lang="es-CO" dirty="0"/>
              <a:t>)</a:t>
            </a:r>
          </a:p>
          <a:p>
            <a:pPr algn="just" eaLnBrk="1" hangingPunct="1"/>
            <a:r>
              <a:rPr lang="es-CO" dirty="0"/>
              <a:t>La inteligencia (</a:t>
            </a:r>
            <a:r>
              <a:rPr lang="es-CO" dirty="0" err="1"/>
              <a:t>Nous</a:t>
            </a:r>
            <a:r>
              <a:rPr lang="es-CO" dirty="0"/>
              <a:t>) es el principio de ordenación del universo: infinita y dotada de fuerza propia</a:t>
            </a:r>
          </a:p>
        </p:txBody>
      </p:sp>
    </p:spTree>
    <p:extLst>
      <p:ext uri="{BB962C8B-B14F-4D97-AF65-F5344CB8AC3E}">
        <p14:creationId xmlns:p14="http://schemas.microsoft.com/office/powerpoint/2010/main" val="2319239613"/>
      </p:ext>
    </p:extLst>
  </p:cSld>
  <p:clrMapOvr>
    <a:masterClrMapping/>
  </p:clrMapOvr>
  <p:transition>
    <p:pull dir="l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a:t>Demócrito de </a:t>
            </a:r>
            <a:r>
              <a:rPr lang="es-CO" b="1" dirty="0" err="1"/>
              <a:t>Abdera</a:t>
            </a:r>
            <a:r>
              <a:rPr lang="es-CO" b="1" dirty="0"/>
              <a:t> (460- 370 </a:t>
            </a:r>
            <a:r>
              <a:rPr lang="es-CO" b="1" dirty="0" err="1"/>
              <a:t>ac</a:t>
            </a:r>
            <a:r>
              <a:rPr lang="es-CO" b="1" dirty="0"/>
              <a:t>)</a:t>
            </a:r>
            <a:endParaRPr lang="es-ES" dirty="0"/>
          </a:p>
        </p:txBody>
      </p:sp>
      <p:sp>
        <p:nvSpPr>
          <p:cNvPr id="3" name="2 Marcador de contenido"/>
          <p:cNvSpPr>
            <a:spLocks noGrp="1"/>
          </p:cNvSpPr>
          <p:nvPr>
            <p:ph idx="1"/>
          </p:nvPr>
        </p:nvSpPr>
        <p:spPr/>
        <p:txBody>
          <a:bodyPr/>
          <a:lstStyle/>
          <a:p>
            <a:r>
              <a:rPr lang="es-ES" dirty="0"/>
              <a:t>Átomos</a:t>
            </a:r>
          </a:p>
          <a:p>
            <a:r>
              <a:rPr lang="es-ES" dirty="0"/>
              <a:t>Principio: lo lleno y lo vacío</a:t>
            </a:r>
          </a:p>
        </p:txBody>
      </p:sp>
    </p:spTree>
    <p:extLst>
      <p:ext uri="{BB962C8B-B14F-4D97-AF65-F5344CB8AC3E}">
        <p14:creationId xmlns:p14="http://schemas.microsoft.com/office/powerpoint/2010/main" val="3364184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dirty="0"/>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620688"/>
            <a:ext cx="7959554" cy="596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10789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r>
              <a:rPr lang="es-ES" dirty="0"/>
              <a:t>Dios es día-noche, invierno-verano, guerra-paz, hartura-hambre (todos los opuestos, éste es su significado); cambia como el fuego, al que, cuando se mezclas con perfumes, se denomina de acuerdo con la fragancia de cada uno de ellos.</a:t>
            </a:r>
          </a:p>
        </p:txBody>
      </p:sp>
    </p:spTree>
    <p:extLst>
      <p:ext uri="{BB962C8B-B14F-4D97-AF65-F5344CB8AC3E}">
        <p14:creationId xmlns:p14="http://schemas.microsoft.com/office/powerpoint/2010/main" val="3141656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631904"/>
          </a:xfrm>
        </p:spPr>
        <p:txBody>
          <a:bodyPr>
            <a:normAutofit lnSpcReduction="10000"/>
          </a:bodyPr>
          <a:lstStyle/>
          <a:p>
            <a:r>
              <a:rPr lang="es-ES" dirty="0"/>
              <a:t> Ni nunca fue ni será, puesto que es ahora, todo entero, uno, continuo. Pues ¿qué nacimiento podrías encontrarle? ¿Cómo y dónde? No te permitiré que digas ni pienses de lo “no ente”, porque no es decible ni pensable lo que no es. Pues, ¿qué necesidad le habría impulsado a nacer después más bien que antes, si procediera de la nada? Por tanto, es necesario que sea completamente o no sea en absoluto. Ni la fuerza de la convicción permitirá jamás que de lo no ente nazca algo además de ello (…) Y ¿cómo podría lo que es ser en el futuro? ¿Cómo podría llegar a ser? Pues, si llegó a ser, no es, ni es, si alguna vez va a llegar a ser. Por tanto, queda extinto el nacimiento y la destrucción es inaudita</a:t>
            </a:r>
          </a:p>
        </p:txBody>
      </p:sp>
    </p:spTree>
    <p:extLst>
      <p:ext uri="{BB962C8B-B14F-4D97-AF65-F5344CB8AC3E}">
        <p14:creationId xmlns:p14="http://schemas.microsoft.com/office/powerpoint/2010/main" val="33817499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559896"/>
          </a:xfrm>
        </p:spPr>
        <p:txBody>
          <a:bodyPr>
            <a:normAutofit fontScale="92500" lnSpcReduction="10000"/>
          </a:bodyPr>
          <a:lstStyle/>
          <a:p>
            <a:r>
              <a:rPr lang="es-ES" dirty="0"/>
              <a:t>Una vez que la Discordia llegó al abismo inferior del torbellino y el Amor estuvo en medio del remolino, todas las convinieron en la unidad bajo su acción, no enseguida, sino que se congregaron desde direcciones diferentes según su voluntad. Mientras se estaban mezclando, brotaron innumerables clases de seres mortales; pero muchas quedaron sin mezclarse, alternando con los que estaban siendo mezclados todos los que la Discordia, aún en lo alto, retenía, pues aún no se había retirado toda irreprochablemente a los límites extremos del círculo, sino que seguía aún en algunos de los miembros, mientras que de otros ya se había retirado toda irreprochablemente a los límites extremos del círculo, sino que seguía aún en alguno de los miembros, mientras que de otros ya se había retirado.</a:t>
            </a:r>
          </a:p>
        </p:txBody>
      </p:sp>
    </p:spTree>
    <p:extLst>
      <p:ext uri="{BB962C8B-B14F-4D97-AF65-F5344CB8AC3E}">
        <p14:creationId xmlns:p14="http://schemas.microsoft.com/office/powerpoint/2010/main" val="42394665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599</TotalTime>
  <Words>1815</Words>
  <Application>Microsoft Office PowerPoint</Application>
  <PresentationFormat>Presentación en pantalla (4:3)</PresentationFormat>
  <Paragraphs>85</Paragraphs>
  <Slides>35</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35</vt:i4>
      </vt:variant>
    </vt:vector>
  </HeadingPairs>
  <TitlesOfParts>
    <vt:vector size="42" baseType="lpstr">
      <vt:lpstr>Arial</vt:lpstr>
      <vt:lpstr>Calibri</vt:lpstr>
      <vt:lpstr>Candara</vt:lpstr>
      <vt:lpstr>Constantia</vt:lpstr>
      <vt:lpstr>Times New Roman</vt:lpstr>
      <vt:lpstr>Wingdings 2</vt:lpstr>
      <vt:lpstr>Flujo</vt:lpstr>
      <vt:lpstr>Etapa   cosmológica</vt:lpstr>
      <vt:lpstr>Etapa cosmológica</vt:lpstr>
      <vt:lpstr>Presentación de PowerPoint</vt:lpstr>
      <vt:lpstr>Presentación de PowerPoint</vt:lpstr>
      <vt:lpstr>Presentación de PowerPoint</vt:lpstr>
      <vt:lpstr>Presentación de PowerPoint</vt:lpstr>
      <vt:lpstr>Tales de Mileto (VIII-VI ac)</vt:lpstr>
      <vt:lpstr>Tales de Mileto (VIII-VI ac)</vt:lpstr>
      <vt:lpstr>Tales de Mileto (VIII-VI ac)</vt:lpstr>
      <vt:lpstr>Anaximandro</vt:lpstr>
      <vt:lpstr>Anaxímenes</vt:lpstr>
      <vt:lpstr>Presentación de PowerPoint</vt:lpstr>
      <vt:lpstr>Presentación de PowerPoint</vt:lpstr>
      <vt:lpstr>Presentación de PowerPoint</vt:lpstr>
      <vt:lpstr>Pitágoras 570 – 500 </vt:lpstr>
      <vt:lpstr>Presentación de PowerPoint</vt:lpstr>
      <vt:lpstr> La Santa Tetraktys pitagórica  La Unidad: Lo Divino, origen de todas las cosas. El ser inmanifestado. La Díada: Desdoblamiento del punto, origen de la pareja masculino-femenino. Dualismo interno de todos los seres. La Tríada: Los tres niveles del mundo: celeste, terrestre, infernal, y todas las trinidades. El Cuaternario: los cuatro elementos, tierra, aire, fuego y agua, y con ellos la multiplicidad del universo material.  El conjunto constituye la Década, la totalidad de Universo: 4: 1 + 2 + 3 + 4 = 10 → 1 + 0 = 1. </vt:lpstr>
      <vt:lpstr>Presentación de PowerPoint</vt:lpstr>
      <vt:lpstr>Presentación de PowerPoint</vt:lpstr>
      <vt:lpstr>Presentación de PowerPoint</vt:lpstr>
      <vt:lpstr>                                                                                                               Heráclito de Efeso (544 – 484) </vt:lpstr>
      <vt:lpstr>Presentación de PowerPoint</vt:lpstr>
      <vt:lpstr>Presentación de PowerPoint</vt:lpstr>
      <vt:lpstr> LOS ELEÁTICOS : Parménides (540 – 470 A.C.)</vt:lpstr>
      <vt:lpstr>Presentación de PowerPoint</vt:lpstr>
      <vt:lpstr>  LOS ELEÁTAS : ZENÓN (490 – 420 A.C.)</vt:lpstr>
      <vt:lpstr>Presentación de PowerPoint</vt:lpstr>
      <vt:lpstr>Los Pluralistas: Empédocles  de Agrigento (490 – 430 A.C)</vt:lpstr>
      <vt:lpstr>Presentación de PowerPoint</vt:lpstr>
      <vt:lpstr>ANAXÁGORAS DE CLAZOMENE (500- 428 A.C)</vt:lpstr>
      <vt:lpstr>Demócrito de Abdera (460- 370 ac)</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Siglo de Pericles</dc:title>
  <dc:creator>LENOVO</dc:creator>
  <cp:lastModifiedBy>MIKEL URRESTI GONZALEZ</cp:lastModifiedBy>
  <cp:revision>43</cp:revision>
  <dcterms:created xsi:type="dcterms:W3CDTF">2015-11-13T11:06:08Z</dcterms:created>
  <dcterms:modified xsi:type="dcterms:W3CDTF">2024-09-18T11:22:17Z</dcterms:modified>
</cp:coreProperties>
</file>