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60" r:id="rId5"/>
    <p:sldId id="263" r:id="rId6"/>
    <p:sldId id="264" r:id="rId7"/>
    <p:sldId id="266" r:id="rId8"/>
    <p:sldId id="267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65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57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60A02-933E-48D9-A27C-AA3A65474793}" type="datetimeFigureOut">
              <a:rPr lang="es-ES" smtClean="0"/>
              <a:pPr/>
              <a:t>12/09/2023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4239557-9251-4569-AF62-980C402111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60A02-933E-48D9-A27C-AA3A65474793}" type="datetimeFigureOut">
              <a:rPr lang="es-ES" smtClean="0"/>
              <a:pPr/>
              <a:t>12/09/2023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4239557-9251-4569-AF62-980C402111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60A02-933E-48D9-A27C-AA3A65474793}" type="datetimeFigureOut">
              <a:rPr lang="es-ES" smtClean="0"/>
              <a:pPr/>
              <a:t>12/09/2023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39557-9251-4569-AF62-980C402111F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60A02-933E-48D9-A27C-AA3A65474793}" type="datetimeFigureOut">
              <a:rPr lang="es-ES" smtClean="0"/>
              <a:pPr/>
              <a:t>12/09/2023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39557-9251-4569-AF62-980C402111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60A02-933E-48D9-A27C-AA3A65474793}" type="datetimeFigureOut">
              <a:rPr lang="es-ES" smtClean="0"/>
              <a:pPr/>
              <a:t>12/09/2023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4239557-9251-4569-AF62-980C402111F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60A02-933E-48D9-A27C-AA3A65474793}" type="datetimeFigureOut">
              <a:rPr lang="es-ES" smtClean="0"/>
              <a:pPr/>
              <a:t>12/09/2023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39557-9251-4569-AF62-980C402111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60A02-933E-48D9-A27C-AA3A65474793}" type="datetimeFigureOut">
              <a:rPr lang="es-ES" smtClean="0"/>
              <a:pPr/>
              <a:t>12/09/2023</a:t>
            </a:fld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39557-9251-4569-AF62-980C402111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60A02-933E-48D9-A27C-AA3A65474793}" type="datetimeFigureOut">
              <a:rPr lang="es-ES" smtClean="0"/>
              <a:pPr/>
              <a:t>12/09/2023</a:t>
            </a:fld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39557-9251-4569-AF62-980C402111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60A02-933E-48D9-A27C-AA3A65474793}" type="datetimeFigureOut">
              <a:rPr lang="es-ES" smtClean="0"/>
              <a:pPr/>
              <a:t>12/09/2023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39557-9251-4569-AF62-980C402111F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60A02-933E-48D9-A27C-AA3A65474793}" type="datetimeFigureOut">
              <a:rPr lang="es-ES" smtClean="0"/>
              <a:pPr/>
              <a:t>12/09/2023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39557-9251-4569-AF62-980C402111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60A02-933E-48D9-A27C-AA3A65474793}" type="datetimeFigureOut">
              <a:rPr lang="es-ES" smtClean="0"/>
              <a:pPr/>
              <a:t>12/09/2023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39557-9251-4569-AF62-980C402111F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8160A02-933E-48D9-A27C-AA3A65474793}" type="datetimeFigureOut">
              <a:rPr lang="es-ES" smtClean="0"/>
              <a:pPr/>
              <a:t>12/09/2023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4239557-9251-4569-AF62-980C402111F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CIRCUNSTACIAS GEOGRÁFICAS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Valles mal comunicados</a:t>
            </a:r>
          </a:p>
          <a:p>
            <a:r>
              <a:rPr lang="es-ES" dirty="0"/>
              <a:t>Buenos puertos y accesibilidad al mar</a:t>
            </a:r>
          </a:p>
          <a:p>
            <a:r>
              <a:rPr lang="es-ES" dirty="0"/>
              <a:t>Mediterráneo como centro cultural y comercial</a:t>
            </a:r>
          </a:p>
          <a:p>
            <a:r>
              <a:rPr lang="es-ES" dirty="0"/>
              <a:t>Islas y territorios que permitían colonización por mar</a:t>
            </a:r>
          </a:p>
          <a:p>
            <a:endParaRPr lang="es-ES" dirty="0"/>
          </a:p>
          <a:p>
            <a:pPr marL="914400" lvl="2" indent="0">
              <a:buNone/>
            </a:pPr>
            <a:r>
              <a:rPr lang="es-ES" dirty="0"/>
              <a:t>INTERCAMBIO CULTURAL. RELATIVIZACIÓN DE CREENCIAS </a:t>
            </a:r>
          </a:p>
        </p:txBody>
      </p:sp>
      <p:sp>
        <p:nvSpPr>
          <p:cNvPr id="4" name="3 Flecha abajo"/>
          <p:cNvSpPr/>
          <p:nvPr/>
        </p:nvSpPr>
        <p:spPr>
          <a:xfrm>
            <a:off x="3635896" y="4365104"/>
            <a:ext cx="100811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040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CIRCUNSTANCIAS </a:t>
            </a:r>
            <a:r>
              <a:rPr lang="es-ES" dirty="0" err="1"/>
              <a:t>SOCIoeconómicas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Rey como figura decorativa 	   CRÍTICA	</a:t>
            </a:r>
          </a:p>
          <a:p>
            <a:r>
              <a:rPr lang="es-ES" dirty="0"/>
              <a:t>Nobleza con posesiones, que era trabajada por esclavos.   		TIEMPO DE OCIO</a:t>
            </a:r>
          </a:p>
          <a:p>
            <a:r>
              <a:rPr lang="es-ES" dirty="0"/>
              <a:t>Aumento demográfico y por tanto aumento de demanda de bienes (trigo, minerales)</a:t>
            </a:r>
          </a:p>
          <a:p>
            <a:endParaRPr lang="es-ES" dirty="0"/>
          </a:p>
          <a:p>
            <a:pPr marL="2286000" lvl="5" indent="0">
              <a:buNone/>
            </a:pPr>
            <a:r>
              <a:rPr lang="es-ES" sz="2800" dirty="0"/>
              <a:t>	COLONIZACIÓN</a:t>
            </a:r>
          </a:p>
        </p:txBody>
      </p:sp>
      <p:sp>
        <p:nvSpPr>
          <p:cNvPr id="4" name="3 Flecha derecha"/>
          <p:cNvSpPr/>
          <p:nvPr/>
        </p:nvSpPr>
        <p:spPr>
          <a:xfrm>
            <a:off x="2555776" y="2852936"/>
            <a:ext cx="57606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lecha derecha"/>
          <p:cNvSpPr/>
          <p:nvPr/>
        </p:nvSpPr>
        <p:spPr>
          <a:xfrm>
            <a:off x="5580112" y="1763866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abajo"/>
          <p:cNvSpPr/>
          <p:nvPr/>
        </p:nvSpPr>
        <p:spPr>
          <a:xfrm>
            <a:off x="4067944" y="4437112"/>
            <a:ext cx="2880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5948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CIRCUNSTANCIAS RELIGIOSAS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Ausencia de una casta sacerdotal que vela por la ortodoxia</a:t>
            </a:r>
          </a:p>
          <a:p>
            <a:r>
              <a:rPr lang="es-ES" dirty="0"/>
              <a:t>Ausencia de libros sagrados </a:t>
            </a:r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  <a:p>
            <a:pPr lvl="2"/>
            <a:r>
              <a:rPr lang="es-ES" sz="3400" dirty="0"/>
              <a:t>POSIBILIDAD DE CRITICAR LAS CREENCIAS</a:t>
            </a:r>
          </a:p>
        </p:txBody>
      </p:sp>
      <p:sp>
        <p:nvSpPr>
          <p:cNvPr id="4" name="3 Flecha abajo"/>
          <p:cNvSpPr/>
          <p:nvPr/>
        </p:nvSpPr>
        <p:spPr>
          <a:xfrm>
            <a:off x="3348309" y="3429000"/>
            <a:ext cx="93610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9400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CIRCUNSTANCIAS POLÍTICAS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Democracia griega</a:t>
            </a:r>
          </a:p>
          <a:p>
            <a:r>
              <a:rPr lang="es-ES" dirty="0"/>
              <a:t>Ágora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DEBATE   RETÓRICA Y CRÍTICA</a:t>
            </a:r>
          </a:p>
        </p:txBody>
      </p:sp>
      <p:sp>
        <p:nvSpPr>
          <p:cNvPr id="4" name="3 Flecha abajo"/>
          <p:cNvSpPr/>
          <p:nvPr/>
        </p:nvSpPr>
        <p:spPr>
          <a:xfrm>
            <a:off x="2699792" y="2780928"/>
            <a:ext cx="86409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1775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FILOSOFÍA ORIENTAL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BUDISMO</a:t>
            </a:r>
          </a:p>
          <a:p>
            <a:r>
              <a:rPr lang="es-ES" dirty="0"/>
              <a:t>Filosofía y religión no teísta</a:t>
            </a:r>
          </a:p>
          <a:p>
            <a:r>
              <a:rPr lang="es-ES" dirty="0" err="1"/>
              <a:t>Buddha</a:t>
            </a:r>
            <a:r>
              <a:rPr lang="es-ES" dirty="0"/>
              <a:t> </a:t>
            </a:r>
            <a:r>
              <a:rPr lang="es-ES" dirty="0" err="1"/>
              <a:t>Gautama</a:t>
            </a:r>
            <a:r>
              <a:rPr lang="es-ES" dirty="0"/>
              <a:t> S. VI </a:t>
            </a:r>
            <a:r>
              <a:rPr lang="es-ES" dirty="0" err="1"/>
              <a:t>aC</a:t>
            </a:r>
            <a:endParaRPr lang="es-ES" dirty="0"/>
          </a:p>
          <a:p>
            <a:r>
              <a:rPr lang="es-ES" dirty="0"/>
              <a:t>Persigue eliminar el sufrimiento, el deseo y vivir en armonía mediante la meditación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9158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FILOSOFÍA </a:t>
            </a:r>
            <a:r>
              <a:rPr lang="es-ES" dirty="0" err="1"/>
              <a:t>ORIENTaL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CONFUCIO</a:t>
            </a:r>
          </a:p>
          <a:p>
            <a:r>
              <a:rPr lang="es-ES" dirty="0"/>
              <a:t>Siglo VI </a:t>
            </a:r>
            <a:r>
              <a:rPr lang="es-ES" dirty="0" err="1"/>
              <a:t>aC</a:t>
            </a:r>
            <a:endParaRPr lang="es-ES" dirty="0"/>
          </a:p>
          <a:p>
            <a:r>
              <a:rPr lang="es-ES" dirty="0"/>
              <a:t>buena conducta en la vida, </a:t>
            </a:r>
          </a:p>
          <a:p>
            <a:r>
              <a:rPr lang="es-ES" dirty="0"/>
              <a:t>el buen gobierno del Estado (caridad, justicia, y respeto a la jerarquía),</a:t>
            </a:r>
          </a:p>
          <a:p>
            <a:r>
              <a:rPr lang="es-ES" dirty="0"/>
              <a:t> el cuidado de la tradición, el estudio y la meditación. </a:t>
            </a:r>
          </a:p>
          <a:p>
            <a:r>
              <a:rPr lang="es-ES"/>
              <a:t>virtudes: </a:t>
            </a:r>
            <a:r>
              <a:rPr lang="es-ES" dirty="0"/>
              <a:t>la tolerancia, la bondad, la benevolencia, el amor al prójimo y el respeto a los mayores y antepasados.</a:t>
            </a:r>
          </a:p>
        </p:txBody>
      </p:sp>
    </p:spTree>
    <p:extLst>
      <p:ext uri="{BB962C8B-B14F-4D97-AF65-F5344CB8AC3E}">
        <p14:creationId xmlns:p14="http://schemas.microsoft.com/office/powerpoint/2010/main" val="2990806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620688"/>
            <a:ext cx="8686800" cy="545943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dirty="0"/>
              <a:t>El pensamiento filosófico surgió simultáneamente en el siglo VI AC en tres zonas distintas y distantes de nuestro planeta: en la India, en China y en Grecia. En los siglos siguientes se produjo un aumento espectacular de la especulación y la reflexión, que abrió los cauces por los que las tres grandes tradiciones filosóficas habrían de discurrir por los dos mil años siguientes...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Ha sido la tradición filosófica occidental (y no otra) la que ha dado lugar a la ciencia universal actual, en la que la India participa activamente. Eso le concede una preeminencia indiscutible en el panorama del pensamiento mundial.</a:t>
            </a:r>
          </a:p>
        </p:txBody>
      </p:sp>
    </p:spTree>
    <p:extLst>
      <p:ext uri="{BB962C8B-B14F-4D97-AF65-F5344CB8AC3E}">
        <p14:creationId xmlns:p14="http://schemas.microsoft.com/office/powerpoint/2010/main" val="3669607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548680"/>
            <a:ext cx="8686800" cy="5904656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ES" dirty="0"/>
              <a:t>Pero, si dejamos de </a:t>
            </a:r>
            <a:r>
              <a:rPr lang="es-ES" dirty="0" err="1"/>
              <a:t>de</a:t>
            </a:r>
            <a:r>
              <a:rPr lang="es-ES" dirty="0"/>
              <a:t> lado los gérmenes científicos que contiene, en todo lo demás no es superior a las tradiciones india y china. En algunos aspectos es incluso inferior. El respeto reverencial por todas las criaturas vivientes de budistas y </a:t>
            </a:r>
            <a:r>
              <a:rPr lang="es-ES" dirty="0" err="1"/>
              <a:t>jainistas</a:t>
            </a:r>
            <a:r>
              <a:rPr lang="es-ES" dirty="0"/>
              <a:t>, y la impregnación de la vida entera por la meditación, pueden servir como ejemplos. Precisamente la actual preocupación por la paz y por la protección de la naturaleza, asociada a nuestra nueva sensibilidad ecologista, nos lleva a constatar las insuficiencias de nuestra propia tradición y a abrirnos con generosa curiosidad a otros horizontes culturales.</a:t>
            </a:r>
          </a:p>
        </p:txBody>
      </p:sp>
    </p:spTree>
    <p:extLst>
      <p:ext uri="{BB962C8B-B14F-4D97-AF65-F5344CB8AC3E}">
        <p14:creationId xmlns:p14="http://schemas.microsoft.com/office/powerpoint/2010/main" val="661426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00034" y="714357"/>
          <a:ext cx="8286808" cy="5286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3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478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MITO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LOGOS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7068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00034" y="714357"/>
          <a:ext cx="8286808" cy="5286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3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478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MITO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LOGOS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70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Narraciones imaginativas y fantásticas sobre el cosmos</a:t>
                      </a:r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Descripción racional del cosmos</a:t>
                      </a:r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00034" y="714357"/>
          <a:ext cx="8286808" cy="5368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3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478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MITO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LOGOS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70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Narraciones imaginativas y fantásticas sobre el cosmos</a:t>
                      </a:r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Descripción racional del cosmos</a:t>
                      </a:r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Vicisitudes de Dioses y héroes</a:t>
                      </a:r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Causas naturales</a:t>
                      </a:r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00034" y="714357"/>
          <a:ext cx="8286808" cy="5449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3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478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MITO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LOGOS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70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Narraciones imaginativas y fantásticas sobre el cosmos</a:t>
                      </a:r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Descripción racional del cosmos</a:t>
                      </a:r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Vicisitudes de Dioses y héroes</a:t>
                      </a:r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Causas naturales</a:t>
                      </a:r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Tradición</a:t>
                      </a:r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/>
                        <a:t>Crítica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00034" y="714357"/>
          <a:ext cx="8286808" cy="5388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3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478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MITO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LOGOS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2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Narraciones imaginativas y fantásticas sobre el cosmos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Descripción racional del cosmos</a:t>
                      </a:r>
                    </a:p>
                    <a:p>
                      <a:endParaRPr lang="es-E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Vicisitudes de Dioses y héroes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Causas naturales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6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Tradición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Crítica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45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Mundo caótico y arbitrario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Mundo ordenado y regido por leyes fijas y estables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00034" y="714357"/>
          <a:ext cx="8286808" cy="5070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3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478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MITO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LOGOS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2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Narraciones imaginativas y fantásticas sobre el cosmos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Descripción racional del cosmos</a:t>
                      </a:r>
                    </a:p>
                    <a:p>
                      <a:endParaRPr lang="es-E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Vicisitudes de Dioses y héroes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Causas naturales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6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Tradición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Crítica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45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Mundo caótico y arbitrario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Mundo ordenado y regido por leyes fijas y estables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r>
                        <a:rPr lang="es-ES" sz="2400" dirty="0"/>
                        <a:t>Ininteligible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Inteligible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00034" y="714357"/>
          <a:ext cx="8286808" cy="5070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3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478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MITO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LOGOS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2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Narraciones imaginativas y fantásticas sobre el cosmos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Descripción racional del cosmos</a:t>
                      </a:r>
                    </a:p>
                    <a:p>
                      <a:endParaRPr lang="es-E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Vicisitudes de Dioses y héroes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Causas naturales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6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Tradición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Crítica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45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Mundo caótico y arbitrario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/>
                        <a:t>Mundo ordenado y regido por leyes fijas y estables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r>
                        <a:rPr lang="es-ES" sz="2400" dirty="0"/>
                        <a:t>Ininteligible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Inteligible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r>
                        <a:rPr lang="es-ES" sz="2400" dirty="0"/>
                        <a:t>Voluntarismo divino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Necesidad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8478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81000" y="692696"/>
            <a:ext cx="8763000" cy="6165304"/>
          </a:xfrm>
        </p:spPr>
        <p:txBody>
          <a:bodyPr/>
          <a:lstStyle/>
          <a:p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542232"/>
              </p:ext>
            </p:extLst>
          </p:nvPr>
        </p:nvGraphicFramePr>
        <p:xfrm>
          <a:off x="611560" y="692696"/>
          <a:ext cx="8208912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1835">
                <a:tc>
                  <a:txBody>
                    <a:bodyPr/>
                    <a:lstStyle/>
                    <a:p>
                      <a:r>
                        <a:rPr lang="es-ES" dirty="0"/>
                        <a:t>MITO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LOGOS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483">
                <a:tc>
                  <a:txBody>
                    <a:bodyPr/>
                    <a:lstStyle/>
                    <a:p>
                      <a:r>
                        <a:rPr lang="es-ES" sz="2400" dirty="0"/>
                        <a:t>Narraciones imaginativas y fantásticas sobre el cosmos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Descripción racional del cosmos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2483">
                <a:tc>
                  <a:txBody>
                    <a:bodyPr/>
                    <a:lstStyle/>
                    <a:p>
                      <a:r>
                        <a:rPr lang="es-ES" sz="2400" dirty="0"/>
                        <a:t>Vicisitudes de Dioses y héroes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Causas naturales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835">
                <a:tc>
                  <a:txBody>
                    <a:bodyPr/>
                    <a:lstStyle/>
                    <a:p>
                      <a:r>
                        <a:rPr lang="es-ES" sz="2400" dirty="0"/>
                        <a:t>Tradición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Crítica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483">
                <a:tc>
                  <a:txBody>
                    <a:bodyPr/>
                    <a:lstStyle/>
                    <a:p>
                      <a:r>
                        <a:rPr lang="es-ES" sz="2400" dirty="0"/>
                        <a:t>Mundo caótico y arbitrario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Mundo ordenado y regido por leyes fijas y estables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1835">
                <a:tc>
                  <a:txBody>
                    <a:bodyPr/>
                    <a:lstStyle/>
                    <a:p>
                      <a:r>
                        <a:rPr lang="es-ES" sz="2400" dirty="0"/>
                        <a:t>Ininteligible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Inteligible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1835">
                <a:tc>
                  <a:txBody>
                    <a:bodyPr/>
                    <a:lstStyle/>
                    <a:p>
                      <a:r>
                        <a:rPr lang="es-ES" sz="2400" dirty="0"/>
                        <a:t>Voluntarismo divino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Necesidad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1835">
                <a:tc>
                  <a:txBody>
                    <a:bodyPr/>
                    <a:lstStyle/>
                    <a:p>
                      <a:r>
                        <a:rPr lang="es-ES" sz="2400" dirty="0"/>
                        <a:t>Trascendente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Inmanente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731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87369"/>
            <a:ext cx="10225136" cy="54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2701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87369"/>
            <a:ext cx="10225136" cy="54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3788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5B972F-B697-A6D4-7F0C-AA65EDBD6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C69B4D-AC31-A946-A594-E73B06184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¿Por qué el agua del mar es salada? </a:t>
            </a:r>
            <a:endParaRPr lang="es-ES" b="0" i="0" dirty="0">
              <a:solidFill>
                <a:srgbClr val="111111"/>
              </a:solidFill>
              <a:effectLst/>
              <a:latin typeface="inheri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473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D5DB9A-6FAD-3C02-2B90-6CC1C95A0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7F19CA-AEA4-F64D-0E16-5E0893AF4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¿Cómo terminará todo (Universo, vida, </a:t>
            </a:r>
            <a:r>
              <a:rPr lang="es-ES" b="1" i="0" dirty="0" err="1">
                <a:solidFill>
                  <a:srgbClr val="111111"/>
                </a:solidFill>
                <a:effectLst/>
                <a:latin typeface="inherit"/>
              </a:rPr>
              <a:t>etc</a:t>
            </a:r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)? </a:t>
            </a:r>
            <a:endParaRPr lang="es-ES" b="0" i="0" dirty="0">
              <a:solidFill>
                <a:srgbClr val="111111"/>
              </a:solidFill>
              <a:effectLst/>
              <a:latin typeface="inheri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09146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8C17F0-B6CA-116C-588F-3A21409B2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B0A9A3-C7B9-9F46-F4F2-2660CC40C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¿Qué hay en el centro de la Tierra? </a:t>
            </a:r>
            <a:endParaRPr lang="es-ES" b="0" i="0" dirty="0">
              <a:solidFill>
                <a:srgbClr val="111111"/>
              </a:solidFill>
              <a:effectLst/>
              <a:latin typeface="inheri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7286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446F66-FC0D-2513-876A-0D2779349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07E861-318E-A5CE-B85B-93924F1CB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¿Por qué hay colores? </a:t>
            </a:r>
            <a:endParaRPr lang="es-ES" b="0" i="0" dirty="0">
              <a:solidFill>
                <a:srgbClr val="111111"/>
              </a:solidFill>
              <a:effectLst/>
              <a:latin typeface="inheri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201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D79AC9-5FCE-EC44-492D-6836F1D53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40F8D5-1311-8201-278D-B5D91E72B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111111"/>
                </a:solidFill>
                <a:effectLst/>
                <a:latin typeface="inherit"/>
              </a:rPr>
              <a:t>¿</a:t>
            </a:r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Por qué morimos?</a:t>
            </a:r>
            <a:endParaRPr lang="es-ES" b="0" i="0" dirty="0">
              <a:solidFill>
                <a:srgbClr val="111111"/>
              </a:solidFill>
              <a:effectLst/>
              <a:latin typeface="inheri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7069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5E90D0-1B6A-050A-7AF3-6008ECBB0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DB5337-8BA8-1CCC-C2BA-02B7EB993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¿Por que los seres humanos y los monos se parecen? </a:t>
            </a:r>
            <a:endParaRPr lang="es-ES" b="0" i="0" dirty="0">
              <a:solidFill>
                <a:srgbClr val="111111"/>
              </a:solidFill>
              <a:effectLst/>
              <a:latin typeface="inheri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41617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50FE36-DD56-D29D-E35F-0D1738BC93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B5ABD8C-9EC8-CAEE-11A0-247D6D44E5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3180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DAD7E-1259-9BCC-97A5-6AD29E590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3DF4ED-10A1-17BD-F10E-C503F8BB3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¿Por qué las cebras tienen rayas? </a:t>
            </a:r>
            <a:endParaRPr lang="es-ES" b="0" i="0" dirty="0">
              <a:solidFill>
                <a:srgbClr val="111111"/>
              </a:solidFill>
              <a:effectLst/>
              <a:latin typeface="inheri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76476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172478-6342-CCC5-4A21-6C8FC3075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1774F4-EA6B-870B-0215-375667FBB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¿Por qué nos enganchan las redes sociales? </a:t>
            </a:r>
            <a:endParaRPr lang="es-ES" b="0" i="0" dirty="0">
              <a:solidFill>
                <a:srgbClr val="111111"/>
              </a:solidFill>
              <a:effectLst/>
              <a:latin typeface="inheri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3521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4384AE-4FD2-F2CA-76D9-603B75488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D65BEF-4ED0-2BD3-9B62-D9ADB77A0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¿Estamos solos en el Universo? </a:t>
            </a:r>
            <a:endParaRPr lang="es-ES" b="0" i="0" dirty="0">
              <a:solidFill>
                <a:srgbClr val="111111"/>
              </a:solidFill>
              <a:effectLst/>
              <a:latin typeface="inheri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02948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6BC696-4340-8ABB-41AB-6E50A0DBF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B0A375-A78F-A86F-E403-B6F05412F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¿Por qué se contagia el bostezo? </a:t>
            </a:r>
            <a:endParaRPr lang="es-ES" b="0" i="0" dirty="0">
              <a:solidFill>
                <a:srgbClr val="111111"/>
              </a:solidFill>
              <a:effectLst/>
              <a:latin typeface="inheri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54924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6B8405-4A00-5A8D-1777-A03FD7BA1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62CBD7-3909-7C13-9330-CA15A1991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¿Por qué algunas personas roncan?</a:t>
            </a:r>
            <a:endParaRPr lang="es-ES" b="0" i="0" dirty="0">
              <a:solidFill>
                <a:srgbClr val="111111"/>
              </a:solidFill>
              <a:effectLst/>
              <a:latin typeface="inheri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57401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7A422B-A0F2-45AA-E631-A9A63D504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C71CFD-3C6A-0F87-BE17-8CE0E93BE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¿Qué es el amor? </a:t>
            </a:r>
            <a:endParaRPr lang="es-ES" b="0" i="0" dirty="0">
              <a:solidFill>
                <a:srgbClr val="111111"/>
              </a:solidFill>
              <a:effectLst/>
              <a:latin typeface="inheri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56911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F70B2F-23AC-E6AC-3DCA-FE6EBE81B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A21E71-6991-B7E3-22EF-AD463D9EC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>
                <a:solidFill>
                  <a:srgbClr val="111111"/>
                </a:solidFill>
                <a:effectLst/>
                <a:latin typeface="inherit"/>
              </a:rPr>
              <a:t>¿</a:t>
            </a:r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Por qué dormimos? </a:t>
            </a:r>
            <a:endParaRPr lang="es-ES" b="0" i="0" dirty="0">
              <a:solidFill>
                <a:srgbClr val="111111"/>
              </a:solidFill>
              <a:effectLst/>
              <a:latin typeface="inheri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52015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95FFEF-C1C7-990C-37C0-9D47C1933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66F815-F69C-FFB2-77C1-73A7783E1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¿Cómo se creó el queso?</a:t>
            </a:r>
            <a:endParaRPr lang="es-ES" b="0" i="0" dirty="0">
              <a:solidFill>
                <a:srgbClr val="111111"/>
              </a:solidFill>
              <a:effectLst/>
              <a:latin typeface="inheri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12109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50918C-6CE0-DF77-2DAC-C488F78C5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EB4677-351F-F22E-672E-3D9F37FC3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i="0" dirty="0">
                <a:solidFill>
                  <a:srgbClr val="111111"/>
                </a:solidFill>
                <a:effectLst/>
                <a:latin typeface="inherit"/>
              </a:rPr>
              <a:t>¿Cómo se inventó la música? </a:t>
            </a:r>
            <a:endParaRPr lang="es-ES" b="0" i="0" dirty="0">
              <a:solidFill>
                <a:srgbClr val="111111"/>
              </a:solidFill>
              <a:effectLst/>
              <a:latin typeface="inheri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99492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233</TotalTime>
  <Words>742</Words>
  <Application>Microsoft Office PowerPoint</Application>
  <PresentationFormat>Presentación en pantalla (4:3)</PresentationFormat>
  <Paragraphs>128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0" baseType="lpstr">
      <vt:lpstr>Arial</vt:lpstr>
      <vt:lpstr>Franklin Gothic Book</vt:lpstr>
      <vt:lpstr>Franklin Gothic Medium</vt:lpstr>
      <vt:lpstr>inherit</vt:lpstr>
      <vt:lpstr>Wingdings 2</vt:lpstr>
      <vt:lpstr>Viajes</vt:lpstr>
      <vt:lpstr>CIRCUNSTACIAS GEOGRÁFICAS</vt:lpstr>
      <vt:lpstr>CIRCUNSTANCIAS SOCIoeconómicas</vt:lpstr>
      <vt:lpstr>CIRCUNSTANCIAS RELIGIOSAS</vt:lpstr>
      <vt:lpstr>CIRCUNSTANCIAS POLÍTICAS</vt:lpstr>
      <vt:lpstr>FILOSOFÍA ORIENTAL</vt:lpstr>
      <vt:lpstr>FILOSOFÍA ORIENTaL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LENOVO</dc:creator>
  <cp:lastModifiedBy>MIKEL URRESTI GONZALEZ</cp:lastModifiedBy>
  <cp:revision>19</cp:revision>
  <dcterms:created xsi:type="dcterms:W3CDTF">2016-10-17T20:58:55Z</dcterms:created>
  <dcterms:modified xsi:type="dcterms:W3CDTF">2023-09-12T00:00:09Z</dcterms:modified>
</cp:coreProperties>
</file>